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8" r:id="rId3"/>
  </p:sldMasterIdLst>
  <p:sldIdLst>
    <p:sldId id="290" r:id="rId4"/>
    <p:sldId id="289" r:id="rId5"/>
    <p:sldId id="291" r:id="rId6"/>
    <p:sldId id="268" r:id="rId7"/>
    <p:sldId id="257" r:id="rId8"/>
    <p:sldId id="280" r:id="rId9"/>
    <p:sldId id="282" r:id="rId10"/>
    <p:sldId id="281" r:id="rId11"/>
    <p:sldId id="286" r:id="rId12"/>
    <p:sldId id="276" r:id="rId13"/>
    <p:sldId id="285" r:id="rId14"/>
    <p:sldId id="278" r:id="rId15"/>
    <p:sldId id="287" r:id="rId16"/>
    <p:sldId id="277" r:id="rId17"/>
    <p:sldId id="279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46BC1B-344D-431A-B09C-E0998BD2BBAF}" v="3" dt="2022-11-08T09:55:16.595"/>
    <p1510:client id="{CC8F8AA7-2D0F-40F9-89A6-9090D5970184}" v="7" dt="2022-11-08T09:48:24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Retford" userId="6zXYiI12rNU1FiHjx3BDue+oPEHsDcrbE+ZWIT0zKnk=" providerId="None" clId="Web-{CC8F8AA7-2D0F-40F9-89A6-9090D5970184}"/>
    <pc:docChg chg="modSld">
      <pc:chgData name="Matthew Retford" userId="6zXYiI12rNU1FiHjx3BDue+oPEHsDcrbE+ZWIT0zKnk=" providerId="None" clId="Web-{CC8F8AA7-2D0F-40F9-89A6-9090D5970184}" dt="2022-11-08T09:48:23.258" v="3" actId="20577"/>
      <pc:docMkLst>
        <pc:docMk/>
      </pc:docMkLst>
      <pc:sldChg chg="modSp">
        <pc:chgData name="Matthew Retford" userId="6zXYiI12rNU1FiHjx3BDue+oPEHsDcrbE+ZWIT0zKnk=" providerId="None" clId="Web-{CC8F8AA7-2D0F-40F9-89A6-9090D5970184}" dt="2022-11-08T09:48:23.258" v="3" actId="20577"/>
        <pc:sldMkLst>
          <pc:docMk/>
          <pc:sldMk cId="1143817200" sldId="289"/>
        </pc:sldMkLst>
        <pc:spChg chg="mod">
          <ac:chgData name="Matthew Retford" userId="6zXYiI12rNU1FiHjx3BDue+oPEHsDcrbE+ZWIT0zKnk=" providerId="None" clId="Web-{CC8F8AA7-2D0F-40F9-89A6-9090D5970184}" dt="2022-11-08T09:48:19.336" v="1" actId="20577"/>
          <ac:spMkLst>
            <pc:docMk/>
            <pc:sldMk cId="1143817200" sldId="289"/>
            <ac:spMk id="4" creationId="{6DD9C084-EE77-98C8-BFB2-07AB35BFEDA1}"/>
          </ac:spMkLst>
        </pc:spChg>
        <pc:spChg chg="mod">
          <ac:chgData name="Matthew Retford" userId="6zXYiI12rNU1FiHjx3BDue+oPEHsDcrbE+ZWIT0zKnk=" providerId="None" clId="Web-{CC8F8AA7-2D0F-40F9-89A6-9090D5970184}" dt="2022-11-08T09:48:23.258" v="3" actId="20577"/>
          <ac:spMkLst>
            <pc:docMk/>
            <pc:sldMk cId="1143817200" sldId="289"/>
            <ac:spMk id="6" creationId="{C798F96F-D8BC-9817-F25C-C3168F65E2C8}"/>
          </ac:spMkLst>
        </pc:spChg>
      </pc:sldChg>
    </pc:docChg>
  </pc:docChgLst>
  <pc:docChgLst>
    <pc:chgData name="Matthew Retford" userId="6zXYiI12rNU1FiHjx3BDue+oPEHsDcrbE+ZWIT0zKnk=" providerId="None" clId="Web-{6146BC1B-344D-431A-B09C-E0998BD2BBAF}"/>
    <pc:docChg chg="modSld">
      <pc:chgData name="Matthew Retford" userId="6zXYiI12rNU1FiHjx3BDue+oPEHsDcrbE+ZWIT0zKnk=" providerId="None" clId="Web-{6146BC1B-344D-431A-B09C-E0998BD2BBAF}" dt="2022-11-08T09:55:15.751" v="0" actId="20577"/>
      <pc:docMkLst>
        <pc:docMk/>
      </pc:docMkLst>
      <pc:sldChg chg="modSp">
        <pc:chgData name="Matthew Retford" userId="6zXYiI12rNU1FiHjx3BDue+oPEHsDcrbE+ZWIT0zKnk=" providerId="None" clId="Web-{6146BC1B-344D-431A-B09C-E0998BD2BBAF}" dt="2022-11-08T09:55:15.751" v="0" actId="20577"/>
        <pc:sldMkLst>
          <pc:docMk/>
          <pc:sldMk cId="1143817200" sldId="289"/>
        </pc:sldMkLst>
        <pc:spChg chg="mod">
          <ac:chgData name="Matthew Retford" userId="6zXYiI12rNU1FiHjx3BDue+oPEHsDcrbE+ZWIT0zKnk=" providerId="None" clId="Web-{6146BC1B-344D-431A-B09C-E0998BD2BBAF}" dt="2022-11-08T09:55:15.751" v="0" actId="20577"/>
          <ac:spMkLst>
            <pc:docMk/>
            <pc:sldMk cId="1143817200" sldId="289"/>
            <ac:spMk id="6" creationId="{C798F96F-D8BC-9817-F25C-C3168F65E2C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BE138-5A18-41D8-A47F-16C760F88182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3D89B0A0-4470-4784-A41A-5714E8FAE56B}">
      <dgm:prSet phldrT="[Text]"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1. Results generated in </a:t>
          </a:r>
          <a:r>
            <a:rPr lang="en-GB" dirty="0">
              <a:solidFill>
                <a:schemeClr val="tx1"/>
              </a:solidFill>
              <a:highlight>
                <a:srgbClr val="FFFF00"/>
              </a:highlight>
              <a:latin typeface="Arial" panose="020B0604020202020204"/>
            </a:rPr>
            <a:t>[WORK AREA]</a:t>
          </a:r>
        </a:p>
      </dgm:t>
    </dgm:pt>
    <dgm:pt modelId="{371593AC-1699-41CA-9DFB-25E9CB07136E}" type="parTrans" cxnId="{D8F495BE-9263-4F99-B1D0-B259EFF81378}">
      <dgm:prSet/>
      <dgm:spPr/>
      <dgm:t>
        <a:bodyPr/>
        <a:lstStyle/>
        <a:p>
          <a:endParaRPr lang="en-GB"/>
        </a:p>
      </dgm:t>
    </dgm:pt>
    <dgm:pt modelId="{988D3DEC-BB41-4FCD-850A-AFF7FD23C583}" type="sibTrans" cxnId="{D8F495BE-9263-4F99-B1D0-B259EFF81378}">
      <dgm:prSet/>
      <dgm:spPr/>
      <dgm:t>
        <a:bodyPr/>
        <a:lstStyle/>
        <a:p>
          <a:endParaRPr lang="en-GB"/>
        </a:p>
      </dgm:t>
    </dgm:pt>
    <dgm:pt modelId="{FB69AA37-96EC-46B5-86E2-8B8C73641149}">
      <dgm:prSet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2. Disclosure review – no identifiable data </a:t>
          </a:r>
          <a:r>
            <a:rPr lang="en-GB" b="1" i="1" dirty="0">
              <a:latin typeface="Arial" panose="020B0604020202020204"/>
            </a:rPr>
            <a:t>(mandatory)</a:t>
          </a:r>
          <a:endParaRPr lang="en-GB" b="1" i="1" dirty="0"/>
        </a:p>
      </dgm:t>
    </dgm:pt>
    <dgm:pt modelId="{543CE049-9A4F-4FE1-9039-A16F9F090FFC}" type="parTrans" cxnId="{AD9A8C64-24D4-40A4-81FF-A8AC323BB6C5}">
      <dgm:prSet/>
      <dgm:spPr/>
      <dgm:t>
        <a:bodyPr/>
        <a:lstStyle/>
        <a:p>
          <a:endParaRPr lang="en-GB"/>
        </a:p>
      </dgm:t>
    </dgm:pt>
    <dgm:pt modelId="{95C959A4-95AB-4831-AC67-2091E930E5A9}" type="sibTrans" cxnId="{AD9A8C64-24D4-40A4-81FF-A8AC323BB6C5}">
      <dgm:prSet/>
      <dgm:spPr/>
      <dgm:t>
        <a:bodyPr/>
        <a:lstStyle/>
        <a:p>
          <a:endParaRPr lang="en-GB"/>
        </a:p>
      </dgm:t>
    </dgm:pt>
    <dgm:pt modelId="{F03312D9-CBD6-465A-AF65-A946301F70E6}">
      <dgm:prSet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4. Results exported</a:t>
          </a:r>
        </a:p>
      </dgm:t>
    </dgm:pt>
    <dgm:pt modelId="{725CF85D-808A-4960-A17F-84182281604A}" type="parTrans" cxnId="{3784437E-A9BE-4226-B548-33F356D182FC}">
      <dgm:prSet/>
      <dgm:spPr/>
      <dgm:t>
        <a:bodyPr/>
        <a:lstStyle/>
        <a:p>
          <a:endParaRPr lang="en-GB"/>
        </a:p>
      </dgm:t>
    </dgm:pt>
    <dgm:pt modelId="{40AEAF4B-4B80-479A-9DFF-C4A6BEF27E87}" type="sibTrans" cxnId="{3784437E-A9BE-4226-B548-33F356D182FC}">
      <dgm:prSet/>
      <dgm:spPr/>
      <dgm:t>
        <a:bodyPr/>
        <a:lstStyle/>
        <a:p>
          <a:endParaRPr lang="en-GB"/>
        </a:p>
      </dgm:t>
    </dgm:pt>
    <dgm:pt modelId="{E76F5851-071B-45EB-A223-458EA6B0C3C6}">
      <dgm:prSet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3. Results review </a:t>
          </a:r>
          <a:r>
            <a:rPr lang="en-GB" b="1" i="1" dirty="0">
              <a:latin typeface="Arial" panose="020B0604020202020204"/>
            </a:rPr>
            <a:t>(optional)</a:t>
          </a:r>
        </a:p>
      </dgm:t>
    </dgm:pt>
    <dgm:pt modelId="{2276407D-7BE4-4781-9E7B-473FB95EAAA7}" type="parTrans" cxnId="{0BE95463-253D-435B-A3A2-153A629A7EDF}">
      <dgm:prSet/>
      <dgm:spPr/>
      <dgm:t>
        <a:bodyPr/>
        <a:lstStyle/>
        <a:p>
          <a:endParaRPr lang="en-GB"/>
        </a:p>
      </dgm:t>
    </dgm:pt>
    <dgm:pt modelId="{180C242B-DDAA-438C-8E26-8BBB017972C3}" type="sibTrans" cxnId="{0BE95463-253D-435B-A3A2-153A629A7EDF}">
      <dgm:prSet/>
      <dgm:spPr/>
      <dgm:t>
        <a:bodyPr/>
        <a:lstStyle/>
        <a:p>
          <a:endParaRPr lang="en-GB"/>
        </a:p>
      </dgm:t>
    </dgm:pt>
    <dgm:pt modelId="{FDF6F54E-0E03-477B-87CE-20E87D4D23E3}" type="pres">
      <dgm:prSet presAssocID="{CF3BE138-5A18-41D8-A47F-16C760F88182}" presName="Name0" presStyleCnt="0">
        <dgm:presLayoutVars>
          <dgm:dir/>
          <dgm:animLvl val="lvl"/>
          <dgm:resizeHandles val="exact"/>
        </dgm:presLayoutVars>
      </dgm:prSet>
      <dgm:spPr/>
    </dgm:pt>
    <dgm:pt modelId="{C8398971-6DCB-466D-8451-3C3122C02373}" type="pres">
      <dgm:prSet presAssocID="{3D89B0A0-4470-4784-A41A-5714E8FAE56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3B88D8E-DCDE-4477-AB67-1627E5DDBC33}" type="pres">
      <dgm:prSet presAssocID="{988D3DEC-BB41-4FCD-850A-AFF7FD23C583}" presName="parTxOnlySpace" presStyleCnt="0"/>
      <dgm:spPr/>
    </dgm:pt>
    <dgm:pt modelId="{99FE2843-1C38-409E-80C1-D43AE38067BD}" type="pres">
      <dgm:prSet presAssocID="{FB69AA37-96EC-46B5-86E2-8B8C7364114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7EBAA8F-0831-40E0-A2E6-787A14070C43}" type="pres">
      <dgm:prSet presAssocID="{95C959A4-95AB-4831-AC67-2091E930E5A9}" presName="parTxOnlySpace" presStyleCnt="0"/>
      <dgm:spPr/>
    </dgm:pt>
    <dgm:pt modelId="{2688D7E6-9BD4-45AD-9FD6-9826463AC382}" type="pres">
      <dgm:prSet presAssocID="{E76F5851-071B-45EB-A223-458EA6B0C3C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460D614-7AD2-48E2-9B0F-9D5F6027EEF1}" type="pres">
      <dgm:prSet presAssocID="{180C242B-DDAA-438C-8E26-8BBB017972C3}" presName="parTxOnlySpace" presStyleCnt="0"/>
      <dgm:spPr/>
    </dgm:pt>
    <dgm:pt modelId="{D7717B72-0F66-48F1-AE3A-044A89006196}" type="pres">
      <dgm:prSet presAssocID="{F03312D9-CBD6-465A-AF65-A946301F70E6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5C5BA22-2226-4D4C-B04D-474BAF8C73A4}" type="presOf" srcId="{F03312D9-CBD6-465A-AF65-A946301F70E6}" destId="{D7717B72-0F66-48F1-AE3A-044A89006196}" srcOrd="0" destOrd="0" presId="urn:microsoft.com/office/officeart/2005/8/layout/chevron1"/>
    <dgm:cxn modelId="{95A4CF32-3100-475D-81EF-70F99D665C3D}" type="presOf" srcId="{E76F5851-071B-45EB-A223-458EA6B0C3C6}" destId="{2688D7E6-9BD4-45AD-9FD6-9826463AC382}" srcOrd="0" destOrd="0" presId="urn:microsoft.com/office/officeart/2005/8/layout/chevron1"/>
    <dgm:cxn modelId="{0BE95463-253D-435B-A3A2-153A629A7EDF}" srcId="{CF3BE138-5A18-41D8-A47F-16C760F88182}" destId="{E76F5851-071B-45EB-A223-458EA6B0C3C6}" srcOrd="2" destOrd="0" parTransId="{2276407D-7BE4-4781-9E7B-473FB95EAAA7}" sibTransId="{180C242B-DDAA-438C-8E26-8BBB017972C3}"/>
    <dgm:cxn modelId="{AD9A8C64-24D4-40A4-81FF-A8AC323BB6C5}" srcId="{CF3BE138-5A18-41D8-A47F-16C760F88182}" destId="{FB69AA37-96EC-46B5-86E2-8B8C73641149}" srcOrd="1" destOrd="0" parTransId="{543CE049-9A4F-4FE1-9039-A16F9F090FFC}" sibTransId="{95C959A4-95AB-4831-AC67-2091E930E5A9}"/>
    <dgm:cxn modelId="{0300F37B-0923-4A38-8C97-AB78ACCD21A7}" type="presOf" srcId="{3D89B0A0-4470-4784-A41A-5714E8FAE56B}" destId="{C8398971-6DCB-466D-8451-3C3122C02373}" srcOrd="0" destOrd="0" presId="urn:microsoft.com/office/officeart/2005/8/layout/chevron1"/>
    <dgm:cxn modelId="{E056237E-5CEB-4919-A267-44B209A671E9}" type="presOf" srcId="{FB69AA37-96EC-46B5-86E2-8B8C73641149}" destId="{99FE2843-1C38-409E-80C1-D43AE38067BD}" srcOrd="0" destOrd="0" presId="urn:microsoft.com/office/officeart/2005/8/layout/chevron1"/>
    <dgm:cxn modelId="{3784437E-A9BE-4226-B548-33F356D182FC}" srcId="{CF3BE138-5A18-41D8-A47F-16C760F88182}" destId="{F03312D9-CBD6-465A-AF65-A946301F70E6}" srcOrd="3" destOrd="0" parTransId="{725CF85D-808A-4960-A17F-84182281604A}" sibTransId="{40AEAF4B-4B80-479A-9DFF-C4A6BEF27E87}"/>
    <dgm:cxn modelId="{9B0BF293-F166-4AEB-AB16-3B92AC15CCE1}" type="presOf" srcId="{CF3BE138-5A18-41D8-A47F-16C760F88182}" destId="{FDF6F54E-0E03-477B-87CE-20E87D4D23E3}" srcOrd="0" destOrd="0" presId="urn:microsoft.com/office/officeart/2005/8/layout/chevron1"/>
    <dgm:cxn modelId="{D8F495BE-9263-4F99-B1D0-B259EFF81378}" srcId="{CF3BE138-5A18-41D8-A47F-16C760F88182}" destId="{3D89B0A0-4470-4784-A41A-5714E8FAE56B}" srcOrd="0" destOrd="0" parTransId="{371593AC-1699-41CA-9DFB-25E9CB07136E}" sibTransId="{988D3DEC-BB41-4FCD-850A-AFF7FD23C583}"/>
    <dgm:cxn modelId="{28DE309F-2463-4B3F-B53A-B27864FF55CE}" type="presParOf" srcId="{FDF6F54E-0E03-477B-87CE-20E87D4D23E3}" destId="{C8398971-6DCB-466D-8451-3C3122C02373}" srcOrd="0" destOrd="0" presId="urn:microsoft.com/office/officeart/2005/8/layout/chevron1"/>
    <dgm:cxn modelId="{D338DFA3-AA64-4BE1-B842-AF8AED752A05}" type="presParOf" srcId="{FDF6F54E-0E03-477B-87CE-20E87D4D23E3}" destId="{A3B88D8E-DCDE-4477-AB67-1627E5DDBC33}" srcOrd="1" destOrd="0" presId="urn:microsoft.com/office/officeart/2005/8/layout/chevron1"/>
    <dgm:cxn modelId="{F56A314B-46A4-41D4-959C-4F2245A4749D}" type="presParOf" srcId="{FDF6F54E-0E03-477B-87CE-20E87D4D23E3}" destId="{99FE2843-1C38-409E-80C1-D43AE38067BD}" srcOrd="2" destOrd="0" presId="urn:microsoft.com/office/officeart/2005/8/layout/chevron1"/>
    <dgm:cxn modelId="{2735BF3E-8A9E-4B77-A2C3-E89FC860F64F}" type="presParOf" srcId="{FDF6F54E-0E03-477B-87CE-20E87D4D23E3}" destId="{57EBAA8F-0831-40E0-A2E6-787A14070C43}" srcOrd="3" destOrd="0" presId="urn:microsoft.com/office/officeart/2005/8/layout/chevron1"/>
    <dgm:cxn modelId="{C4E8868C-7A62-4E74-9DE5-84A0890A002D}" type="presParOf" srcId="{FDF6F54E-0E03-477B-87CE-20E87D4D23E3}" destId="{2688D7E6-9BD4-45AD-9FD6-9826463AC382}" srcOrd="4" destOrd="0" presId="urn:microsoft.com/office/officeart/2005/8/layout/chevron1"/>
    <dgm:cxn modelId="{E2BEDBD3-2343-4977-868B-6D514BB3214E}" type="presParOf" srcId="{FDF6F54E-0E03-477B-87CE-20E87D4D23E3}" destId="{2460D614-7AD2-48E2-9B0F-9D5F6027EEF1}" srcOrd="5" destOrd="0" presId="urn:microsoft.com/office/officeart/2005/8/layout/chevron1"/>
    <dgm:cxn modelId="{1B4ECB79-EDCF-43A1-9E7C-ACD32AED3740}" type="presParOf" srcId="{FDF6F54E-0E03-477B-87CE-20E87D4D23E3}" destId="{D7717B72-0F66-48F1-AE3A-044A8900619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3BE138-5A18-41D8-A47F-16C760F88182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3D89B0A0-4470-4784-A41A-5714E8FAE56B}">
      <dgm:prSet phldrT="[Text]"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1. Results generated in </a:t>
          </a:r>
          <a:r>
            <a:rPr lang="en-GB" dirty="0">
              <a:solidFill>
                <a:schemeClr val="tx1"/>
              </a:solidFill>
              <a:highlight>
                <a:srgbClr val="FFFF00"/>
              </a:highlight>
              <a:latin typeface="Arial" panose="020B0604020202020204"/>
            </a:rPr>
            <a:t>[WORK AREA]</a:t>
          </a:r>
        </a:p>
      </dgm:t>
    </dgm:pt>
    <dgm:pt modelId="{371593AC-1699-41CA-9DFB-25E9CB07136E}" type="parTrans" cxnId="{D8F495BE-9263-4F99-B1D0-B259EFF81378}">
      <dgm:prSet/>
      <dgm:spPr/>
      <dgm:t>
        <a:bodyPr/>
        <a:lstStyle/>
        <a:p>
          <a:endParaRPr lang="en-GB"/>
        </a:p>
      </dgm:t>
    </dgm:pt>
    <dgm:pt modelId="{988D3DEC-BB41-4FCD-850A-AFF7FD23C583}" type="sibTrans" cxnId="{D8F495BE-9263-4F99-B1D0-B259EFF81378}">
      <dgm:prSet/>
      <dgm:spPr/>
      <dgm:t>
        <a:bodyPr/>
        <a:lstStyle/>
        <a:p>
          <a:endParaRPr lang="en-GB"/>
        </a:p>
      </dgm:t>
    </dgm:pt>
    <dgm:pt modelId="{FB69AA37-96EC-46B5-86E2-8B8C73641149}">
      <dgm:prSet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2. Disclosure review – no identifiable data (mandatory)</a:t>
          </a:r>
          <a:endParaRPr lang="en-GB" dirty="0"/>
        </a:p>
      </dgm:t>
    </dgm:pt>
    <dgm:pt modelId="{543CE049-9A4F-4FE1-9039-A16F9F090FFC}" type="parTrans" cxnId="{AD9A8C64-24D4-40A4-81FF-A8AC323BB6C5}">
      <dgm:prSet/>
      <dgm:spPr/>
      <dgm:t>
        <a:bodyPr/>
        <a:lstStyle/>
        <a:p>
          <a:endParaRPr lang="en-GB"/>
        </a:p>
      </dgm:t>
    </dgm:pt>
    <dgm:pt modelId="{95C959A4-95AB-4831-AC67-2091E930E5A9}" type="sibTrans" cxnId="{AD9A8C64-24D4-40A4-81FF-A8AC323BB6C5}">
      <dgm:prSet/>
      <dgm:spPr/>
      <dgm:t>
        <a:bodyPr/>
        <a:lstStyle/>
        <a:p>
          <a:endParaRPr lang="en-GB"/>
        </a:p>
      </dgm:t>
    </dgm:pt>
    <dgm:pt modelId="{F03312D9-CBD6-465A-AF65-A946301F70E6}">
      <dgm:prSet phldr="0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en-GB" dirty="0">
              <a:latin typeface="Arial" panose="020B0604020202020204"/>
            </a:rPr>
            <a:t>3. Results review </a:t>
          </a:r>
        </a:p>
        <a:p>
          <a:pPr rtl="0"/>
          <a:r>
            <a:rPr lang="en-GB" dirty="0">
              <a:latin typeface="Arial" panose="020B0604020202020204"/>
            </a:rPr>
            <a:t>(optional)</a:t>
          </a:r>
        </a:p>
      </dgm:t>
    </dgm:pt>
    <dgm:pt modelId="{725CF85D-808A-4960-A17F-84182281604A}" type="parTrans" cxnId="{3784437E-A9BE-4226-B548-33F356D182FC}">
      <dgm:prSet/>
      <dgm:spPr/>
      <dgm:t>
        <a:bodyPr/>
        <a:lstStyle/>
        <a:p>
          <a:endParaRPr lang="en-GB"/>
        </a:p>
      </dgm:t>
    </dgm:pt>
    <dgm:pt modelId="{40AEAF4B-4B80-479A-9DFF-C4A6BEF27E87}" type="sibTrans" cxnId="{3784437E-A9BE-4226-B548-33F356D182FC}">
      <dgm:prSet/>
      <dgm:spPr/>
      <dgm:t>
        <a:bodyPr/>
        <a:lstStyle/>
        <a:p>
          <a:endParaRPr lang="en-GB"/>
        </a:p>
      </dgm:t>
    </dgm:pt>
    <dgm:pt modelId="{42CD0B94-7D81-4145-9802-01E8D7338E34}">
      <dgm:prSet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4. Results exported</a:t>
          </a:r>
        </a:p>
      </dgm:t>
    </dgm:pt>
    <dgm:pt modelId="{AD2F6451-D7AB-41BF-B087-168EB37DE4D6}" type="parTrans" cxnId="{B7F1F9FB-6940-48CE-B543-FCF882374C4E}">
      <dgm:prSet/>
      <dgm:spPr/>
      <dgm:t>
        <a:bodyPr/>
        <a:lstStyle/>
        <a:p>
          <a:endParaRPr lang="en-GB"/>
        </a:p>
      </dgm:t>
    </dgm:pt>
    <dgm:pt modelId="{E0496B07-C3CE-473B-8248-1958A0F0977F}" type="sibTrans" cxnId="{B7F1F9FB-6940-48CE-B543-FCF882374C4E}">
      <dgm:prSet/>
      <dgm:spPr/>
      <dgm:t>
        <a:bodyPr/>
        <a:lstStyle/>
        <a:p>
          <a:endParaRPr lang="en-GB"/>
        </a:p>
      </dgm:t>
    </dgm:pt>
    <dgm:pt modelId="{FDF6F54E-0E03-477B-87CE-20E87D4D23E3}" type="pres">
      <dgm:prSet presAssocID="{CF3BE138-5A18-41D8-A47F-16C760F88182}" presName="Name0" presStyleCnt="0">
        <dgm:presLayoutVars>
          <dgm:dir/>
          <dgm:animLvl val="lvl"/>
          <dgm:resizeHandles val="exact"/>
        </dgm:presLayoutVars>
      </dgm:prSet>
      <dgm:spPr/>
    </dgm:pt>
    <dgm:pt modelId="{C8398971-6DCB-466D-8451-3C3122C02373}" type="pres">
      <dgm:prSet presAssocID="{3D89B0A0-4470-4784-A41A-5714E8FAE56B}" presName="parTxOnly" presStyleLbl="node1" presStyleIdx="0" presStyleCnt="4" custLinFactNeighborX="-821" custLinFactNeighborY="-38475">
        <dgm:presLayoutVars>
          <dgm:chMax val="0"/>
          <dgm:chPref val="0"/>
          <dgm:bulletEnabled val="1"/>
        </dgm:presLayoutVars>
      </dgm:prSet>
      <dgm:spPr/>
    </dgm:pt>
    <dgm:pt modelId="{A3B88D8E-DCDE-4477-AB67-1627E5DDBC33}" type="pres">
      <dgm:prSet presAssocID="{988D3DEC-BB41-4FCD-850A-AFF7FD23C583}" presName="parTxOnlySpace" presStyleCnt="0"/>
      <dgm:spPr/>
    </dgm:pt>
    <dgm:pt modelId="{99FE2843-1C38-409E-80C1-D43AE38067BD}" type="pres">
      <dgm:prSet presAssocID="{FB69AA37-96EC-46B5-86E2-8B8C73641149}" presName="parTxOnly" presStyleLbl="node1" presStyleIdx="1" presStyleCnt="4" custLinFactNeighborX="-38430" custLinFactNeighborY="-39358">
        <dgm:presLayoutVars>
          <dgm:chMax val="0"/>
          <dgm:chPref val="0"/>
          <dgm:bulletEnabled val="1"/>
        </dgm:presLayoutVars>
      </dgm:prSet>
      <dgm:spPr/>
    </dgm:pt>
    <dgm:pt modelId="{57EBAA8F-0831-40E0-A2E6-787A14070C43}" type="pres">
      <dgm:prSet presAssocID="{95C959A4-95AB-4831-AC67-2091E930E5A9}" presName="parTxOnlySpace" presStyleCnt="0"/>
      <dgm:spPr/>
    </dgm:pt>
    <dgm:pt modelId="{D7717B72-0F66-48F1-AE3A-044A89006196}" type="pres">
      <dgm:prSet presAssocID="{F03312D9-CBD6-465A-AF65-A946301F70E6}" presName="parTxOnly" presStyleLbl="node1" presStyleIdx="2" presStyleCnt="4" custLinFactNeighborX="-67085" custLinFactNeighborY="-40448">
        <dgm:presLayoutVars>
          <dgm:chMax val="0"/>
          <dgm:chPref val="0"/>
          <dgm:bulletEnabled val="1"/>
        </dgm:presLayoutVars>
      </dgm:prSet>
      <dgm:spPr/>
    </dgm:pt>
    <dgm:pt modelId="{ECC1AC41-342F-4817-A0F9-30FC095ED2C1}" type="pres">
      <dgm:prSet presAssocID="{40AEAF4B-4B80-479A-9DFF-C4A6BEF27E87}" presName="parTxOnlySpace" presStyleCnt="0"/>
      <dgm:spPr/>
    </dgm:pt>
    <dgm:pt modelId="{FB9138C1-AE94-47B5-B10B-5211A0D49131}" type="pres">
      <dgm:prSet presAssocID="{42CD0B94-7D81-4145-9802-01E8D7338E34}" presName="parTxOnly" presStyleLbl="node1" presStyleIdx="3" presStyleCnt="4" custLinFactNeighborX="-67085" custLinFactNeighborY="-40448">
        <dgm:presLayoutVars>
          <dgm:chMax val="0"/>
          <dgm:chPref val="0"/>
          <dgm:bulletEnabled val="1"/>
        </dgm:presLayoutVars>
      </dgm:prSet>
      <dgm:spPr/>
    </dgm:pt>
  </dgm:ptLst>
  <dgm:cxnLst>
    <dgm:cxn modelId="{E206E502-04DC-45C8-96AA-4B8F585BC0E0}" type="presOf" srcId="{FB69AA37-96EC-46B5-86E2-8B8C73641149}" destId="{99FE2843-1C38-409E-80C1-D43AE38067BD}" srcOrd="0" destOrd="0" presId="urn:microsoft.com/office/officeart/2005/8/layout/chevron1"/>
    <dgm:cxn modelId="{820D1604-9ED5-42D0-8A28-2B039A8F6F9A}" type="presOf" srcId="{F03312D9-CBD6-465A-AF65-A946301F70E6}" destId="{D7717B72-0F66-48F1-AE3A-044A89006196}" srcOrd="0" destOrd="0" presId="urn:microsoft.com/office/officeart/2005/8/layout/chevron1"/>
    <dgm:cxn modelId="{F465841D-6085-4ABB-BA2C-EF8D51463F97}" type="presOf" srcId="{42CD0B94-7D81-4145-9802-01E8D7338E34}" destId="{FB9138C1-AE94-47B5-B10B-5211A0D49131}" srcOrd="0" destOrd="0" presId="urn:microsoft.com/office/officeart/2005/8/layout/chevron1"/>
    <dgm:cxn modelId="{AD9A8C64-24D4-40A4-81FF-A8AC323BB6C5}" srcId="{CF3BE138-5A18-41D8-A47F-16C760F88182}" destId="{FB69AA37-96EC-46B5-86E2-8B8C73641149}" srcOrd="1" destOrd="0" parTransId="{543CE049-9A4F-4FE1-9039-A16F9F090FFC}" sibTransId="{95C959A4-95AB-4831-AC67-2091E930E5A9}"/>
    <dgm:cxn modelId="{3784437E-A9BE-4226-B548-33F356D182FC}" srcId="{CF3BE138-5A18-41D8-A47F-16C760F88182}" destId="{F03312D9-CBD6-465A-AF65-A946301F70E6}" srcOrd="2" destOrd="0" parTransId="{725CF85D-808A-4960-A17F-84182281604A}" sibTransId="{40AEAF4B-4B80-479A-9DFF-C4A6BEF27E87}"/>
    <dgm:cxn modelId="{9B0BF293-F166-4AEB-AB16-3B92AC15CCE1}" type="presOf" srcId="{CF3BE138-5A18-41D8-A47F-16C760F88182}" destId="{FDF6F54E-0E03-477B-87CE-20E87D4D23E3}" srcOrd="0" destOrd="0" presId="urn:microsoft.com/office/officeart/2005/8/layout/chevron1"/>
    <dgm:cxn modelId="{D8F495BE-9263-4F99-B1D0-B259EFF81378}" srcId="{CF3BE138-5A18-41D8-A47F-16C760F88182}" destId="{3D89B0A0-4470-4784-A41A-5714E8FAE56B}" srcOrd="0" destOrd="0" parTransId="{371593AC-1699-41CA-9DFB-25E9CB07136E}" sibTransId="{988D3DEC-BB41-4FCD-850A-AFF7FD23C583}"/>
    <dgm:cxn modelId="{534B42D1-98F3-4C36-B5C7-1411500DD05D}" type="presOf" srcId="{3D89B0A0-4470-4784-A41A-5714E8FAE56B}" destId="{C8398971-6DCB-466D-8451-3C3122C02373}" srcOrd="0" destOrd="0" presId="urn:microsoft.com/office/officeart/2005/8/layout/chevron1"/>
    <dgm:cxn modelId="{B7F1F9FB-6940-48CE-B543-FCF882374C4E}" srcId="{CF3BE138-5A18-41D8-A47F-16C760F88182}" destId="{42CD0B94-7D81-4145-9802-01E8D7338E34}" srcOrd="3" destOrd="0" parTransId="{AD2F6451-D7AB-41BF-B087-168EB37DE4D6}" sibTransId="{E0496B07-C3CE-473B-8248-1958A0F0977F}"/>
    <dgm:cxn modelId="{D6E69285-6E56-400C-872D-61F4B7CD3B61}" type="presParOf" srcId="{FDF6F54E-0E03-477B-87CE-20E87D4D23E3}" destId="{C8398971-6DCB-466D-8451-3C3122C02373}" srcOrd="0" destOrd="0" presId="urn:microsoft.com/office/officeart/2005/8/layout/chevron1"/>
    <dgm:cxn modelId="{DDE5F00F-6083-419F-83D9-5BAD76FE40AD}" type="presParOf" srcId="{FDF6F54E-0E03-477B-87CE-20E87D4D23E3}" destId="{A3B88D8E-DCDE-4477-AB67-1627E5DDBC33}" srcOrd="1" destOrd="0" presId="urn:microsoft.com/office/officeart/2005/8/layout/chevron1"/>
    <dgm:cxn modelId="{3C6F299B-A90C-4C82-AB8E-4D822DBBD763}" type="presParOf" srcId="{FDF6F54E-0E03-477B-87CE-20E87D4D23E3}" destId="{99FE2843-1C38-409E-80C1-D43AE38067BD}" srcOrd="2" destOrd="0" presId="urn:microsoft.com/office/officeart/2005/8/layout/chevron1"/>
    <dgm:cxn modelId="{EFD1C92F-D17D-4AC8-818E-4CA7ADB7CB6A}" type="presParOf" srcId="{FDF6F54E-0E03-477B-87CE-20E87D4D23E3}" destId="{57EBAA8F-0831-40E0-A2E6-787A14070C43}" srcOrd="3" destOrd="0" presId="urn:microsoft.com/office/officeart/2005/8/layout/chevron1"/>
    <dgm:cxn modelId="{6EDF7553-F411-43BE-90E6-24A03A33C1A4}" type="presParOf" srcId="{FDF6F54E-0E03-477B-87CE-20E87D4D23E3}" destId="{D7717B72-0F66-48F1-AE3A-044A89006196}" srcOrd="4" destOrd="0" presId="urn:microsoft.com/office/officeart/2005/8/layout/chevron1"/>
    <dgm:cxn modelId="{9A279DCE-9710-4E04-A4CB-8A6AB8D70F15}" type="presParOf" srcId="{FDF6F54E-0E03-477B-87CE-20E87D4D23E3}" destId="{ECC1AC41-342F-4817-A0F9-30FC095ED2C1}" srcOrd="5" destOrd="0" presId="urn:microsoft.com/office/officeart/2005/8/layout/chevron1"/>
    <dgm:cxn modelId="{6278C113-53CA-45AB-B3CC-F7F5CD686E64}" type="presParOf" srcId="{FDF6F54E-0E03-477B-87CE-20E87D4D23E3}" destId="{FB9138C1-AE94-47B5-B10B-5211A0D4913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3BE138-5A18-41D8-A47F-16C760F88182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3D89B0A0-4470-4784-A41A-5714E8FAE56B}">
      <dgm:prSet phldrT="[Text]"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1. Results generated in </a:t>
          </a:r>
          <a:r>
            <a:rPr lang="en-GB" dirty="0">
              <a:solidFill>
                <a:schemeClr val="tx1"/>
              </a:solidFill>
              <a:highlight>
                <a:srgbClr val="FFFF00"/>
              </a:highlight>
              <a:latin typeface="Arial" panose="020B0604020202020204"/>
            </a:rPr>
            <a:t>[WORK AREA]</a:t>
          </a:r>
        </a:p>
      </dgm:t>
    </dgm:pt>
    <dgm:pt modelId="{371593AC-1699-41CA-9DFB-25E9CB07136E}" type="parTrans" cxnId="{D8F495BE-9263-4F99-B1D0-B259EFF81378}">
      <dgm:prSet/>
      <dgm:spPr/>
      <dgm:t>
        <a:bodyPr/>
        <a:lstStyle/>
        <a:p>
          <a:endParaRPr lang="en-GB"/>
        </a:p>
      </dgm:t>
    </dgm:pt>
    <dgm:pt modelId="{988D3DEC-BB41-4FCD-850A-AFF7FD23C583}" type="sibTrans" cxnId="{D8F495BE-9263-4F99-B1D0-B259EFF81378}">
      <dgm:prSet/>
      <dgm:spPr/>
      <dgm:t>
        <a:bodyPr/>
        <a:lstStyle/>
        <a:p>
          <a:endParaRPr lang="en-GB"/>
        </a:p>
      </dgm:t>
    </dgm:pt>
    <dgm:pt modelId="{FB69AA37-96EC-46B5-86E2-8B8C73641149}">
      <dgm:prSet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2. Disclosure review – no identifiable data (mandatory)</a:t>
          </a:r>
          <a:endParaRPr lang="en-GB" dirty="0"/>
        </a:p>
      </dgm:t>
    </dgm:pt>
    <dgm:pt modelId="{543CE049-9A4F-4FE1-9039-A16F9F090FFC}" type="parTrans" cxnId="{AD9A8C64-24D4-40A4-81FF-A8AC323BB6C5}">
      <dgm:prSet/>
      <dgm:spPr/>
      <dgm:t>
        <a:bodyPr/>
        <a:lstStyle/>
        <a:p>
          <a:endParaRPr lang="en-GB"/>
        </a:p>
      </dgm:t>
    </dgm:pt>
    <dgm:pt modelId="{95C959A4-95AB-4831-AC67-2091E930E5A9}" type="sibTrans" cxnId="{AD9A8C64-24D4-40A4-81FF-A8AC323BB6C5}">
      <dgm:prSet/>
      <dgm:spPr/>
      <dgm:t>
        <a:bodyPr/>
        <a:lstStyle/>
        <a:p>
          <a:endParaRPr lang="en-GB"/>
        </a:p>
      </dgm:t>
    </dgm:pt>
    <dgm:pt modelId="{F03312D9-CBD6-465A-AF65-A946301F70E6}">
      <dgm:prSet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4. Results exported</a:t>
          </a:r>
        </a:p>
      </dgm:t>
    </dgm:pt>
    <dgm:pt modelId="{725CF85D-808A-4960-A17F-84182281604A}" type="parTrans" cxnId="{3784437E-A9BE-4226-B548-33F356D182FC}">
      <dgm:prSet/>
      <dgm:spPr/>
      <dgm:t>
        <a:bodyPr/>
        <a:lstStyle/>
        <a:p>
          <a:endParaRPr lang="en-GB"/>
        </a:p>
      </dgm:t>
    </dgm:pt>
    <dgm:pt modelId="{40AEAF4B-4B80-479A-9DFF-C4A6BEF27E87}" type="sibTrans" cxnId="{3784437E-A9BE-4226-B548-33F356D182FC}">
      <dgm:prSet/>
      <dgm:spPr/>
      <dgm:t>
        <a:bodyPr/>
        <a:lstStyle/>
        <a:p>
          <a:endParaRPr lang="en-GB"/>
        </a:p>
      </dgm:t>
    </dgm:pt>
    <dgm:pt modelId="{E76F5851-071B-45EB-A223-458EA6B0C3C6}">
      <dgm:prSet phldr="0"/>
      <dgm:spPr/>
      <dgm:t>
        <a:bodyPr/>
        <a:lstStyle/>
        <a:p>
          <a:pPr rtl="0"/>
          <a:r>
            <a:rPr lang="en-GB" dirty="0">
              <a:latin typeface="Arial" panose="020B0604020202020204"/>
            </a:rPr>
            <a:t>3. Results review </a:t>
          </a:r>
        </a:p>
        <a:p>
          <a:pPr rtl="0"/>
          <a:r>
            <a:rPr lang="en-GB" dirty="0">
              <a:latin typeface="Arial" panose="020B0604020202020204"/>
            </a:rPr>
            <a:t>(optional)</a:t>
          </a:r>
        </a:p>
      </dgm:t>
    </dgm:pt>
    <dgm:pt modelId="{2276407D-7BE4-4781-9E7B-473FB95EAAA7}" type="parTrans" cxnId="{0BE95463-253D-435B-A3A2-153A629A7EDF}">
      <dgm:prSet/>
      <dgm:spPr/>
      <dgm:t>
        <a:bodyPr/>
        <a:lstStyle/>
        <a:p>
          <a:endParaRPr lang="en-GB"/>
        </a:p>
      </dgm:t>
    </dgm:pt>
    <dgm:pt modelId="{180C242B-DDAA-438C-8E26-8BBB017972C3}" type="sibTrans" cxnId="{0BE95463-253D-435B-A3A2-153A629A7EDF}">
      <dgm:prSet/>
      <dgm:spPr/>
      <dgm:t>
        <a:bodyPr/>
        <a:lstStyle/>
        <a:p>
          <a:endParaRPr lang="en-GB"/>
        </a:p>
      </dgm:t>
    </dgm:pt>
    <dgm:pt modelId="{FDF6F54E-0E03-477B-87CE-20E87D4D23E3}" type="pres">
      <dgm:prSet presAssocID="{CF3BE138-5A18-41D8-A47F-16C760F88182}" presName="Name0" presStyleCnt="0">
        <dgm:presLayoutVars>
          <dgm:dir/>
          <dgm:animLvl val="lvl"/>
          <dgm:resizeHandles val="exact"/>
        </dgm:presLayoutVars>
      </dgm:prSet>
      <dgm:spPr/>
    </dgm:pt>
    <dgm:pt modelId="{C8398971-6DCB-466D-8451-3C3122C02373}" type="pres">
      <dgm:prSet presAssocID="{3D89B0A0-4470-4784-A41A-5714E8FAE56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3B88D8E-DCDE-4477-AB67-1627E5DDBC33}" type="pres">
      <dgm:prSet presAssocID="{988D3DEC-BB41-4FCD-850A-AFF7FD23C583}" presName="parTxOnlySpace" presStyleCnt="0"/>
      <dgm:spPr/>
    </dgm:pt>
    <dgm:pt modelId="{99FE2843-1C38-409E-80C1-D43AE38067BD}" type="pres">
      <dgm:prSet presAssocID="{FB69AA37-96EC-46B5-86E2-8B8C7364114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7EBAA8F-0831-40E0-A2E6-787A14070C43}" type="pres">
      <dgm:prSet presAssocID="{95C959A4-95AB-4831-AC67-2091E930E5A9}" presName="parTxOnlySpace" presStyleCnt="0"/>
      <dgm:spPr/>
    </dgm:pt>
    <dgm:pt modelId="{2688D7E6-9BD4-45AD-9FD6-9826463AC382}" type="pres">
      <dgm:prSet presAssocID="{E76F5851-071B-45EB-A223-458EA6B0C3C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460D614-7AD2-48E2-9B0F-9D5F6027EEF1}" type="pres">
      <dgm:prSet presAssocID="{180C242B-DDAA-438C-8E26-8BBB017972C3}" presName="parTxOnlySpace" presStyleCnt="0"/>
      <dgm:spPr/>
    </dgm:pt>
    <dgm:pt modelId="{D7717B72-0F66-48F1-AE3A-044A89006196}" type="pres">
      <dgm:prSet presAssocID="{F03312D9-CBD6-465A-AF65-A946301F70E6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5C5BA22-2226-4D4C-B04D-474BAF8C73A4}" type="presOf" srcId="{F03312D9-CBD6-465A-AF65-A946301F70E6}" destId="{D7717B72-0F66-48F1-AE3A-044A89006196}" srcOrd="0" destOrd="0" presId="urn:microsoft.com/office/officeart/2005/8/layout/chevron1"/>
    <dgm:cxn modelId="{95A4CF32-3100-475D-81EF-70F99D665C3D}" type="presOf" srcId="{E76F5851-071B-45EB-A223-458EA6B0C3C6}" destId="{2688D7E6-9BD4-45AD-9FD6-9826463AC382}" srcOrd="0" destOrd="0" presId="urn:microsoft.com/office/officeart/2005/8/layout/chevron1"/>
    <dgm:cxn modelId="{0BE95463-253D-435B-A3A2-153A629A7EDF}" srcId="{CF3BE138-5A18-41D8-A47F-16C760F88182}" destId="{E76F5851-071B-45EB-A223-458EA6B0C3C6}" srcOrd="2" destOrd="0" parTransId="{2276407D-7BE4-4781-9E7B-473FB95EAAA7}" sibTransId="{180C242B-DDAA-438C-8E26-8BBB017972C3}"/>
    <dgm:cxn modelId="{AD9A8C64-24D4-40A4-81FF-A8AC323BB6C5}" srcId="{CF3BE138-5A18-41D8-A47F-16C760F88182}" destId="{FB69AA37-96EC-46B5-86E2-8B8C73641149}" srcOrd="1" destOrd="0" parTransId="{543CE049-9A4F-4FE1-9039-A16F9F090FFC}" sibTransId="{95C959A4-95AB-4831-AC67-2091E930E5A9}"/>
    <dgm:cxn modelId="{0300F37B-0923-4A38-8C97-AB78ACCD21A7}" type="presOf" srcId="{3D89B0A0-4470-4784-A41A-5714E8FAE56B}" destId="{C8398971-6DCB-466D-8451-3C3122C02373}" srcOrd="0" destOrd="0" presId="urn:microsoft.com/office/officeart/2005/8/layout/chevron1"/>
    <dgm:cxn modelId="{E056237E-5CEB-4919-A267-44B209A671E9}" type="presOf" srcId="{FB69AA37-96EC-46B5-86E2-8B8C73641149}" destId="{99FE2843-1C38-409E-80C1-D43AE38067BD}" srcOrd="0" destOrd="0" presId="urn:microsoft.com/office/officeart/2005/8/layout/chevron1"/>
    <dgm:cxn modelId="{3784437E-A9BE-4226-B548-33F356D182FC}" srcId="{CF3BE138-5A18-41D8-A47F-16C760F88182}" destId="{F03312D9-CBD6-465A-AF65-A946301F70E6}" srcOrd="3" destOrd="0" parTransId="{725CF85D-808A-4960-A17F-84182281604A}" sibTransId="{40AEAF4B-4B80-479A-9DFF-C4A6BEF27E87}"/>
    <dgm:cxn modelId="{9B0BF293-F166-4AEB-AB16-3B92AC15CCE1}" type="presOf" srcId="{CF3BE138-5A18-41D8-A47F-16C760F88182}" destId="{FDF6F54E-0E03-477B-87CE-20E87D4D23E3}" srcOrd="0" destOrd="0" presId="urn:microsoft.com/office/officeart/2005/8/layout/chevron1"/>
    <dgm:cxn modelId="{D8F495BE-9263-4F99-B1D0-B259EFF81378}" srcId="{CF3BE138-5A18-41D8-A47F-16C760F88182}" destId="{3D89B0A0-4470-4784-A41A-5714E8FAE56B}" srcOrd="0" destOrd="0" parTransId="{371593AC-1699-41CA-9DFB-25E9CB07136E}" sibTransId="{988D3DEC-BB41-4FCD-850A-AFF7FD23C583}"/>
    <dgm:cxn modelId="{28DE309F-2463-4B3F-B53A-B27864FF55CE}" type="presParOf" srcId="{FDF6F54E-0E03-477B-87CE-20E87D4D23E3}" destId="{C8398971-6DCB-466D-8451-3C3122C02373}" srcOrd="0" destOrd="0" presId="urn:microsoft.com/office/officeart/2005/8/layout/chevron1"/>
    <dgm:cxn modelId="{D338DFA3-AA64-4BE1-B842-AF8AED752A05}" type="presParOf" srcId="{FDF6F54E-0E03-477B-87CE-20E87D4D23E3}" destId="{A3B88D8E-DCDE-4477-AB67-1627E5DDBC33}" srcOrd="1" destOrd="0" presId="urn:microsoft.com/office/officeart/2005/8/layout/chevron1"/>
    <dgm:cxn modelId="{F56A314B-46A4-41D4-959C-4F2245A4749D}" type="presParOf" srcId="{FDF6F54E-0E03-477B-87CE-20E87D4D23E3}" destId="{99FE2843-1C38-409E-80C1-D43AE38067BD}" srcOrd="2" destOrd="0" presId="urn:microsoft.com/office/officeart/2005/8/layout/chevron1"/>
    <dgm:cxn modelId="{2735BF3E-8A9E-4B77-A2C3-E89FC860F64F}" type="presParOf" srcId="{FDF6F54E-0E03-477B-87CE-20E87D4D23E3}" destId="{57EBAA8F-0831-40E0-A2E6-787A14070C43}" srcOrd="3" destOrd="0" presId="urn:microsoft.com/office/officeart/2005/8/layout/chevron1"/>
    <dgm:cxn modelId="{C4E8868C-7A62-4E74-9DE5-84A0890A002D}" type="presParOf" srcId="{FDF6F54E-0E03-477B-87CE-20E87D4D23E3}" destId="{2688D7E6-9BD4-45AD-9FD6-9826463AC382}" srcOrd="4" destOrd="0" presId="urn:microsoft.com/office/officeart/2005/8/layout/chevron1"/>
    <dgm:cxn modelId="{E2BEDBD3-2343-4977-868B-6D514BB3214E}" type="presParOf" srcId="{FDF6F54E-0E03-477B-87CE-20E87D4D23E3}" destId="{2460D614-7AD2-48E2-9B0F-9D5F6027EEF1}" srcOrd="5" destOrd="0" presId="urn:microsoft.com/office/officeart/2005/8/layout/chevron1"/>
    <dgm:cxn modelId="{1B4ECB79-EDCF-43A1-9E7C-ACD32AED3740}" type="presParOf" srcId="{FDF6F54E-0E03-477B-87CE-20E87D4D23E3}" destId="{D7717B72-0F66-48F1-AE3A-044A8900619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98971-6DCB-466D-8451-3C3122C02373}">
      <dsp:nvSpPr>
        <dsp:cNvPr id="0" name=""/>
        <dsp:cNvSpPr/>
      </dsp:nvSpPr>
      <dsp:spPr>
        <a:xfrm>
          <a:off x="5128" y="1663500"/>
          <a:ext cx="2985589" cy="119423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/>
            </a:rPr>
            <a:t>1. Results generated in </a:t>
          </a:r>
          <a:r>
            <a:rPr lang="en-GB" sz="1800" kern="120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/>
            </a:rPr>
            <a:t>[WORK AREA]</a:t>
          </a:r>
        </a:p>
      </dsp:txBody>
      <dsp:txXfrm>
        <a:off x="602246" y="1663500"/>
        <a:ext cx="1791354" cy="1194235"/>
      </dsp:txXfrm>
    </dsp:sp>
    <dsp:sp modelId="{99FE2843-1C38-409E-80C1-D43AE38067BD}">
      <dsp:nvSpPr>
        <dsp:cNvPr id="0" name=""/>
        <dsp:cNvSpPr/>
      </dsp:nvSpPr>
      <dsp:spPr>
        <a:xfrm>
          <a:off x="2692159" y="1663500"/>
          <a:ext cx="2985589" cy="119423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/>
            </a:rPr>
            <a:t>2. Disclosure review – no identifiable data </a:t>
          </a:r>
          <a:r>
            <a:rPr lang="en-GB" sz="1800" b="1" i="1" kern="1200" dirty="0">
              <a:latin typeface="Arial" panose="020B0604020202020204"/>
            </a:rPr>
            <a:t>(mandatory)</a:t>
          </a:r>
          <a:endParaRPr lang="en-GB" sz="1800" b="1" i="1" kern="1200" dirty="0"/>
        </a:p>
      </dsp:txBody>
      <dsp:txXfrm>
        <a:off x="3289277" y="1663500"/>
        <a:ext cx="1791354" cy="1194235"/>
      </dsp:txXfrm>
    </dsp:sp>
    <dsp:sp modelId="{2688D7E6-9BD4-45AD-9FD6-9826463AC382}">
      <dsp:nvSpPr>
        <dsp:cNvPr id="0" name=""/>
        <dsp:cNvSpPr/>
      </dsp:nvSpPr>
      <dsp:spPr>
        <a:xfrm>
          <a:off x="5379189" y="1663500"/>
          <a:ext cx="2985589" cy="119423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/>
            </a:rPr>
            <a:t>3. Results review </a:t>
          </a:r>
          <a:r>
            <a:rPr lang="en-GB" sz="1800" b="1" i="1" kern="1200" dirty="0">
              <a:latin typeface="Arial" panose="020B0604020202020204"/>
            </a:rPr>
            <a:t>(optional)</a:t>
          </a:r>
        </a:p>
      </dsp:txBody>
      <dsp:txXfrm>
        <a:off x="5976307" y="1663500"/>
        <a:ext cx="1791354" cy="1194235"/>
      </dsp:txXfrm>
    </dsp:sp>
    <dsp:sp modelId="{D7717B72-0F66-48F1-AE3A-044A89006196}">
      <dsp:nvSpPr>
        <dsp:cNvPr id="0" name=""/>
        <dsp:cNvSpPr/>
      </dsp:nvSpPr>
      <dsp:spPr>
        <a:xfrm>
          <a:off x="8066219" y="1663500"/>
          <a:ext cx="2985589" cy="119423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/>
            </a:rPr>
            <a:t>4. Results exported</a:t>
          </a:r>
        </a:p>
      </dsp:txBody>
      <dsp:txXfrm>
        <a:off x="8663337" y="1663500"/>
        <a:ext cx="1791354" cy="1194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98971-6DCB-466D-8451-3C3122C02373}">
      <dsp:nvSpPr>
        <dsp:cNvPr id="0" name=""/>
        <dsp:cNvSpPr/>
      </dsp:nvSpPr>
      <dsp:spPr>
        <a:xfrm>
          <a:off x="2375" y="604137"/>
          <a:ext cx="2648679" cy="105947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/>
            </a:rPr>
            <a:t>1. Results generated in </a:t>
          </a:r>
          <a:r>
            <a:rPr lang="en-GB" sz="1600" kern="120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/>
            </a:rPr>
            <a:t>[WORK AREA]</a:t>
          </a:r>
        </a:p>
      </dsp:txBody>
      <dsp:txXfrm>
        <a:off x="532111" y="604137"/>
        <a:ext cx="1589208" cy="1059471"/>
      </dsp:txXfrm>
    </dsp:sp>
    <dsp:sp modelId="{99FE2843-1C38-409E-80C1-D43AE38067BD}">
      <dsp:nvSpPr>
        <dsp:cNvPr id="0" name=""/>
        <dsp:cNvSpPr/>
      </dsp:nvSpPr>
      <dsp:spPr>
        <a:xfrm>
          <a:off x="2286572" y="594782"/>
          <a:ext cx="2648679" cy="105947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/>
            </a:rPr>
            <a:t>2. Disclosure review – no identifiable data (mandatory)</a:t>
          </a:r>
          <a:endParaRPr lang="en-GB" sz="1600" kern="1200" dirty="0"/>
        </a:p>
      </dsp:txBody>
      <dsp:txXfrm>
        <a:off x="2816308" y="594782"/>
        <a:ext cx="1589208" cy="1059471"/>
      </dsp:txXfrm>
    </dsp:sp>
    <dsp:sp modelId="{D7717B72-0F66-48F1-AE3A-044A89006196}">
      <dsp:nvSpPr>
        <dsp:cNvPr id="0" name=""/>
        <dsp:cNvSpPr/>
      </dsp:nvSpPr>
      <dsp:spPr>
        <a:xfrm>
          <a:off x="4594485" y="583234"/>
          <a:ext cx="2648679" cy="1059471"/>
        </a:xfrm>
        <a:prstGeom prst="chevron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/>
            </a:rPr>
            <a:t>3. Results review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/>
            </a:rPr>
            <a:t>(optional)</a:t>
          </a:r>
        </a:p>
      </dsp:txBody>
      <dsp:txXfrm>
        <a:off x="5124221" y="583234"/>
        <a:ext cx="1589208" cy="1059471"/>
      </dsp:txXfrm>
    </dsp:sp>
    <dsp:sp modelId="{FB9138C1-AE94-47B5-B10B-5211A0D49131}">
      <dsp:nvSpPr>
        <dsp:cNvPr id="0" name=""/>
        <dsp:cNvSpPr/>
      </dsp:nvSpPr>
      <dsp:spPr>
        <a:xfrm>
          <a:off x="6978297" y="583234"/>
          <a:ext cx="2648679" cy="105947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/>
            </a:rPr>
            <a:t>4. Results exported</a:t>
          </a:r>
        </a:p>
      </dsp:txBody>
      <dsp:txXfrm>
        <a:off x="7508033" y="583234"/>
        <a:ext cx="1589208" cy="10594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98971-6DCB-466D-8451-3C3122C02373}">
      <dsp:nvSpPr>
        <dsp:cNvPr id="0" name=""/>
        <dsp:cNvSpPr/>
      </dsp:nvSpPr>
      <dsp:spPr>
        <a:xfrm>
          <a:off x="5128" y="306573"/>
          <a:ext cx="2985589" cy="119423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/>
            </a:rPr>
            <a:t>1. Results generated in </a:t>
          </a:r>
          <a:r>
            <a:rPr lang="en-GB" sz="1800" kern="120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/>
            </a:rPr>
            <a:t>[WORK AREA]</a:t>
          </a:r>
        </a:p>
      </dsp:txBody>
      <dsp:txXfrm>
        <a:off x="602246" y="306573"/>
        <a:ext cx="1791354" cy="1194235"/>
      </dsp:txXfrm>
    </dsp:sp>
    <dsp:sp modelId="{99FE2843-1C38-409E-80C1-D43AE38067BD}">
      <dsp:nvSpPr>
        <dsp:cNvPr id="0" name=""/>
        <dsp:cNvSpPr/>
      </dsp:nvSpPr>
      <dsp:spPr>
        <a:xfrm>
          <a:off x="2692159" y="306573"/>
          <a:ext cx="2985589" cy="119423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/>
            </a:rPr>
            <a:t>2. Disclosure review – no identifiable data (mandatory)</a:t>
          </a:r>
          <a:endParaRPr lang="en-GB" sz="1800" kern="1200" dirty="0"/>
        </a:p>
      </dsp:txBody>
      <dsp:txXfrm>
        <a:off x="3289277" y="306573"/>
        <a:ext cx="1791354" cy="1194235"/>
      </dsp:txXfrm>
    </dsp:sp>
    <dsp:sp modelId="{2688D7E6-9BD4-45AD-9FD6-9826463AC382}">
      <dsp:nvSpPr>
        <dsp:cNvPr id="0" name=""/>
        <dsp:cNvSpPr/>
      </dsp:nvSpPr>
      <dsp:spPr>
        <a:xfrm>
          <a:off x="5379189" y="306573"/>
          <a:ext cx="2985589" cy="119423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/>
            </a:rPr>
            <a:t>3. Results review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/>
            </a:rPr>
            <a:t>(optional)</a:t>
          </a:r>
        </a:p>
      </dsp:txBody>
      <dsp:txXfrm>
        <a:off x="5976307" y="306573"/>
        <a:ext cx="1791354" cy="1194235"/>
      </dsp:txXfrm>
    </dsp:sp>
    <dsp:sp modelId="{D7717B72-0F66-48F1-AE3A-044A89006196}">
      <dsp:nvSpPr>
        <dsp:cNvPr id="0" name=""/>
        <dsp:cNvSpPr/>
      </dsp:nvSpPr>
      <dsp:spPr>
        <a:xfrm>
          <a:off x="8066219" y="306573"/>
          <a:ext cx="2985589" cy="119423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/>
            </a:rPr>
            <a:t>4. Results exported</a:t>
          </a:r>
        </a:p>
      </dsp:txBody>
      <dsp:txXfrm>
        <a:off x="8663337" y="306573"/>
        <a:ext cx="1791354" cy="1194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19986-A7DE-9097-5D08-74E5A1FA3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ECECF-2D73-FC08-8CD1-4D837C29C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90167-5CE6-45EB-0966-422BB3FE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86DCA-F77B-BBFC-F586-0901FA28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3D87D-520B-0DDC-992E-9844EDBB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77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366D8-2005-B540-6631-92E223805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FE542-CD15-B229-6EB2-97AFD7EEB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10CC6-E60A-15FF-67F6-EAA164A0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310C5-222D-6082-BA96-A51848F4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B62A2-400F-C82C-2B65-A01AD629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75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7CA71B-60CD-1D77-6A57-60E11361F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79BDD-B7D9-983A-6E96-16C9FD290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0331C-F494-325F-BD7F-E6D355F0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95D3E-9988-7B84-E046-D566C1A4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BA750-4423-A9D9-3C88-E7BD922D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80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0DF178-59C4-4649-98BA-846FB925D4EA}"/>
              </a:ext>
            </a:extLst>
          </p:cNvPr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0"/>
            <a:ext cx="12191994" cy="6857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123" y="606281"/>
            <a:ext cx="7515936" cy="2387600"/>
          </a:xfrm>
          <a:prstGeom prst="rect">
            <a:avLst/>
          </a:prstGeom>
        </p:spPr>
        <p:txBody>
          <a:bodyPr anchor="b"/>
          <a:lstStyle>
            <a:lvl1pPr algn="l">
              <a:defRPr sz="4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124" y="3230981"/>
            <a:ext cx="7515936" cy="350303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1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68" y="1521771"/>
            <a:ext cx="4403545" cy="4209415"/>
          </a:xfrm>
        </p:spPr>
        <p:txBody>
          <a:bodyPr/>
          <a:lstStyle>
            <a:lvl1pPr marL="252000" indent="-252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8000" indent="-18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2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3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4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3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36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3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BCFDE67F-E024-7E44-B8BC-DD2C32F04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251CD0E-DAE9-464B-BBF5-8843B2FA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443865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1D4F6CF-AC4D-694C-87A1-947E53747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10116" y="1521771"/>
            <a:ext cx="4403545" cy="4209415"/>
          </a:xfrm>
        </p:spPr>
        <p:txBody>
          <a:bodyPr/>
          <a:lstStyle>
            <a:lvl1pPr marL="252000" indent="-252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4000" indent="-216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02000" indent="-198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UcPeriod"/>
              <a:defRPr sz="13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000" indent="-162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  <a:defRPr sz="13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2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UcPeriod"/>
              <a:defRPr sz="13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34017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/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ACEDF0-2317-7D49-BA0B-C229BA7FBF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53200" y="1520826"/>
            <a:ext cx="5238800" cy="5337174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F9D7FB8E-F66D-C142-97AB-8E60EBF98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BFE6464-B4AA-7B48-A22F-2795881F5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443865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EB176E-985F-EB43-A3EE-07F2ADA7D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68" y="1521771"/>
            <a:ext cx="6162771" cy="4209415"/>
          </a:xfrm>
        </p:spPr>
        <p:txBody>
          <a:bodyPr/>
          <a:lstStyle>
            <a:lvl1pPr marL="252000" indent="-252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8000" indent="-18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8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3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28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3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2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3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04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 WITHOU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0D56E1F0-CD09-AE4C-9EAC-3BA423AD2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56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39A05495-40E3-8B41-9BBA-EE83FB55C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5E75929F-4733-5348-BF6B-68BE8E94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443865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99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8A49D8-99E5-A243-BE66-05389E7F65AC}"/>
              </a:ext>
            </a:extLst>
          </p:cNvPr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0"/>
            <a:ext cx="12191994" cy="68579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0747" y="2098093"/>
            <a:ext cx="6642446" cy="2387600"/>
          </a:xfrm>
          <a:prstGeom prst="rect">
            <a:avLst/>
          </a:prstGeom>
        </p:spPr>
        <p:txBody>
          <a:bodyPr anchor="b"/>
          <a:lstStyle>
            <a:lvl1pPr algn="l">
              <a:defRPr sz="3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747" y="4722793"/>
            <a:ext cx="6642445" cy="1163983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49F84935-9B3F-314D-9F30-2DF879DDE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92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68" y="1521771"/>
            <a:ext cx="11329352" cy="420941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BCFDE67F-E024-7E44-B8BC-DD2C32F04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251CD0E-DAE9-464B-BBF5-8843B2FA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443865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26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0DF178-59C4-4649-98BA-846FB925D4EA}"/>
              </a:ext>
            </a:extLst>
          </p:cNvPr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0"/>
            <a:ext cx="12191994" cy="6857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123" y="606281"/>
            <a:ext cx="7515936" cy="2387600"/>
          </a:xfrm>
          <a:prstGeom prst="rect">
            <a:avLst/>
          </a:prstGeom>
        </p:spPr>
        <p:txBody>
          <a:bodyPr anchor="b"/>
          <a:lstStyle>
            <a:lvl1pPr algn="l">
              <a:defRPr sz="4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124" y="3230981"/>
            <a:ext cx="7515936" cy="350303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518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7BA7-15F2-D9E5-C29B-83FD5CFD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94735-C397-C453-4E6D-3C5F6FDF9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FF6E3-627B-1317-FFF1-67C466B9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294C4-D83E-529F-CDC4-B9AF8BF4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1F4C8-3C4B-8972-F96D-B60878F1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715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68" y="1521771"/>
            <a:ext cx="11329352" cy="420941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BCFDE67F-E024-7E44-B8BC-DD2C32F04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251CD0E-DAE9-464B-BBF5-8843B2FA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443865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56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/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68" y="1520826"/>
            <a:ext cx="5756397" cy="4185493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ACEDF0-2317-7D49-BA0B-C229BA7FBF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53200" y="1520826"/>
            <a:ext cx="5238800" cy="5337174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F9D7FB8E-F66D-C142-97AB-8E60EBF98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BFE6464-B4AA-7B48-A22F-2795881F5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443865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1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 WITHOU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0D56E1F0-CD09-AE4C-9EAC-3BA423AD2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36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39A05495-40E3-8B41-9BBA-EE83FB55C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5E75929F-4733-5348-BF6B-68BE8E94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443865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63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8A49D8-99E5-A243-BE66-05389E7F65AC}"/>
              </a:ext>
            </a:extLst>
          </p:cNvPr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0"/>
            <a:ext cx="12191994" cy="68579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0747" y="2098093"/>
            <a:ext cx="6642446" cy="2387600"/>
          </a:xfrm>
          <a:prstGeom prst="rect">
            <a:avLst/>
          </a:prstGeom>
        </p:spPr>
        <p:txBody>
          <a:bodyPr anchor="b"/>
          <a:lstStyle>
            <a:lvl1pPr algn="l">
              <a:defRPr sz="3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747" y="4722793"/>
            <a:ext cx="6642445" cy="1163983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49F84935-9B3F-314D-9F30-2DF879DDE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548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6568" y="447818"/>
            <a:ext cx="8447087" cy="612775"/>
          </a:xfrm>
        </p:spPr>
        <p:txBody>
          <a:bodyPr/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</a:t>
            </a:r>
            <a:br>
              <a:rPr lang="en-GB"/>
            </a:br>
            <a:r>
              <a:rPr lang="en-GB"/>
              <a:t>Allowance for heading to span over 2 lines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68" y="1500505"/>
            <a:ext cx="11329352" cy="420941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BCFDE67F-E024-7E44-B8BC-DD2C32F04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6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83CF-032B-1F68-2929-66F72A7A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A2D1C-37AC-C31C-71E1-712D975BB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67678-C830-C882-832D-A855109B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F92DB-7A90-E9DC-5949-17F96A22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6564F-C2EE-D01A-5F32-B043B9D64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BB9D9-0402-C10B-112A-84C829A9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AE1FB-04FD-3C1C-C5F1-158FE79B1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7BC58-88F6-2113-153E-39F49C798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3F4BF-14B4-C42B-F9F6-7AA8770D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D1114-12C3-F249-4163-04DCF7DE2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2663E-2BED-D46F-F88C-380EA9D1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10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4B0D-284D-82BC-A535-828A9867D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0B073-7EE0-FE4A-B0BD-7B133903F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C85B6-7B83-831E-14BD-E6BCB606D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88EC2-4DC6-91E4-9D30-1C500B9F0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F8828-67A9-A57B-39C9-36E237B56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457E40-F98A-948B-1807-223F46EB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2FDA16-0776-8E39-9226-368BB3C3F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1C0A5-DEF4-8524-5486-D8AFF0A5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84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67F87-6BB5-B0C4-C7DB-18CAD631E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B405E-2DE2-AC54-FBF0-C271C3F14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97EE-5221-5984-118E-5F97CB19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4B676-B0CE-3EE6-5460-7EE7B2DD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9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825651-90B4-298D-F9A2-138FC223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F8DC68-DA3B-8C3C-0F02-467640C0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2D7A1-C1D0-10A0-82CB-9DC67B7D7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4D57-0C0E-D50C-7D7D-FD08B8356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28552-EFA7-5F18-BD40-35240835C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6614FF-E37A-95CA-DB6B-5BB6CE5BB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A10DB-E01C-B747-224C-32CCC24DE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AF7FB-F4FE-4DD4-7CB8-064C7E09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77E6D-6C04-72B1-B1CE-B8AFDDB8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7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5458D-59AC-DC6B-FB4F-EBCA4891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4E4AAB-0D46-64B4-03A8-71296F793D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743C1-E9F4-0F7B-25F2-E69F07CDC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46E44-7576-CB03-E373-ED65B80A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A8DBE-3915-8A88-CB52-43D305F2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2B795-5ED3-B93D-B121-3436ADA7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70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B2982-DD18-93D9-88D4-A7056ED5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5A3F4-B8E7-4297-1E70-11B275FE6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AE484-942E-BAB7-0957-F01DEE9E6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FFE44-A765-4797-9C5E-F5D822E93F53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E3D00-E795-DB9A-05BF-AD8307951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48CA-7C1D-D64D-C1DC-FE982665D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4248-43B2-461C-938C-7741E72DD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9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98FA074-3875-E045-8647-30577F6C2F7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568" y="1530322"/>
            <a:ext cx="10693400" cy="46380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82DB7DE-CC3B-5147-AE8D-3109A1875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F3EC86F2-20D3-EC45-B74C-B3CEAAD64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443865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4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2"/>
        </a:buClr>
        <a:buFont typeface="Arial" panose="020B0604020202020204" pitchFamily="34" charset="0"/>
        <a:buChar char="•"/>
        <a:tabLst/>
        <a:defRPr sz="2000" b="0" i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 typeface="Arial" panose="020B0604020202020204" pitchFamily="34" charset="0"/>
        <a:buChar char="•"/>
        <a:tabLst/>
        <a:defRPr sz="1600" b="0" i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93713" indent="-13652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69925" indent="-13652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00100" indent="-1301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>
          <p15:clr>
            <a:srgbClr val="F26B43"/>
          </p15:clr>
        </p15:guide>
        <p15:guide id="2" pos="211">
          <p15:clr>
            <a:srgbClr val="F26B43"/>
          </p15:clr>
        </p15:guide>
        <p15:guide id="3" pos="7446">
          <p15:clr>
            <a:srgbClr val="F26B43"/>
          </p15:clr>
        </p15:guide>
        <p15:guide id="4" orient="horz" pos="4110">
          <p15:clr>
            <a:srgbClr val="F26B43"/>
          </p15:clr>
        </p15:guide>
        <p15:guide id="6" orient="horz" pos="754">
          <p15:clr>
            <a:srgbClr val="F26B43"/>
          </p15:clr>
        </p15:guide>
        <p15:guide id="8" orient="horz" pos="414">
          <p15:clr>
            <a:srgbClr val="F26B43"/>
          </p15:clr>
        </p15:guide>
        <p15:guide id="9" pos="7265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orient="horz" pos="3997">
          <p15:clr>
            <a:srgbClr val="F26B43"/>
          </p15:clr>
        </p15:guide>
        <p15:guide id="12" pos="7378">
          <p15:clr>
            <a:srgbClr val="F26B43"/>
          </p15:clr>
        </p15:guide>
        <p15:guide id="13" pos="529">
          <p15:clr>
            <a:srgbClr val="F26B43"/>
          </p15:clr>
        </p15:guide>
        <p15:guide id="14" orient="horz" pos="686">
          <p15:clr>
            <a:srgbClr val="F26B43"/>
          </p15:clr>
        </p15:guide>
        <p15:guide id="15" orient="horz" pos="958">
          <p15:clr>
            <a:srgbClr val="F26B43"/>
          </p15:clr>
        </p15:guide>
        <p15:guide id="16" orient="horz" pos="34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98FA074-3875-E045-8647-30577F6C2F7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568" y="1530322"/>
            <a:ext cx="10693400" cy="46380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82DB7DE-CC3B-5147-AE8D-3109A1875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420833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F3EC86F2-20D3-EC45-B74C-B3CEAAD64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443865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2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2"/>
        </a:buClr>
        <a:buFont typeface="Arial" panose="020B0604020202020204" pitchFamily="34" charset="0"/>
        <a:buChar char="•"/>
        <a:tabLst/>
        <a:defRPr sz="2000" b="0" i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 typeface="Arial" panose="020B0604020202020204" pitchFamily="34" charset="0"/>
        <a:buChar char="•"/>
        <a:tabLst/>
        <a:defRPr sz="1600" b="0" i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93713" indent="-13652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69925" indent="-13652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00100" indent="-1301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>
          <p15:clr>
            <a:srgbClr val="F26B43"/>
          </p15:clr>
        </p15:guide>
        <p15:guide id="2" pos="211">
          <p15:clr>
            <a:srgbClr val="F26B43"/>
          </p15:clr>
        </p15:guide>
        <p15:guide id="3" pos="7446">
          <p15:clr>
            <a:srgbClr val="F26B43"/>
          </p15:clr>
        </p15:guide>
        <p15:guide id="4" orient="horz" pos="4110">
          <p15:clr>
            <a:srgbClr val="F26B43"/>
          </p15:clr>
        </p15:guide>
        <p15:guide id="6" orient="horz" pos="754">
          <p15:clr>
            <a:srgbClr val="F26B43"/>
          </p15:clr>
        </p15:guide>
        <p15:guide id="8" orient="horz" pos="414">
          <p15:clr>
            <a:srgbClr val="F26B43"/>
          </p15:clr>
        </p15:guide>
        <p15:guide id="9" pos="7265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orient="horz" pos="3997">
          <p15:clr>
            <a:srgbClr val="F26B43"/>
          </p15:clr>
        </p15:guide>
        <p15:guide id="12" pos="7378">
          <p15:clr>
            <a:srgbClr val="F26B43"/>
          </p15:clr>
        </p15:guide>
        <p15:guide id="13" pos="529">
          <p15:clr>
            <a:srgbClr val="F26B43"/>
          </p15:clr>
        </p15:guide>
        <p15:guide id="14" orient="horz" pos="686">
          <p15:clr>
            <a:srgbClr val="F26B43"/>
          </p15:clr>
        </p15:guide>
        <p15:guide id="15" orient="horz" pos="958">
          <p15:clr>
            <a:srgbClr val="F26B43"/>
          </p15:clr>
        </p15:guide>
        <p15:guide id="16" orient="horz" pos="34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ecuredatagroup.org/sdc-handbook/" TargetMode="Externa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ecuredatagroup.org/sdc-handbook/" TargetMode="Externa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coda-research.org/" TargetMode="External"/><Relationship Id="rId7" Type="http://schemas.openxmlformats.org/officeDocument/2006/relationships/hyperlink" Target="https://icoda-research.org/wp-content/uploads/2022/10/ICODA-Output-Review-Process-v2.1.pdf" TargetMode="External"/><Relationship Id="rId2" Type="http://schemas.openxmlformats.org/officeDocument/2006/relationships/hyperlink" Target="https://doi.org/10.57775/6jph-dt22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ukdataservice.ac.uk/help/secure-lab/what-is-the-five-safes-framework/" TargetMode="External"/><Relationship Id="rId5" Type="http://schemas.openxmlformats.org/officeDocument/2006/relationships/hyperlink" Target="https://icoda-research.org/research/our-research/#toolsforresearchers" TargetMode="External"/><Relationship Id="rId4" Type="http://schemas.openxmlformats.org/officeDocument/2006/relationships/hyperlink" Target="https://icoda-research.org/research/driver-project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BFD8-CC01-FE0C-C437-400DF17B7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1504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5400" dirty="0">
                <a:solidFill>
                  <a:schemeClr val="accent1"/>
                </a:solidFill>
              </a:rPr>
              <a:t>Generic </a:t>
            </a:r>
            <a:r>
              <a:rPr lang="en-GB" sz="5400" b="1" dirty="0">
                <a:solidFill>
                  <a:schemeClr val="accent1"/>
                </a:solidFill>
              </a:rPr>
              <a:t>Output Review Process </a:t>
            </a:r>
            <a:r>
              <a:rPr lang="en-GB" sz="5400" dirty="0">
                <a:solidFill>
                  <a:schemeClr val="accent1"/>
                </a:solidFill>
              </a:rPr>
              <a:t>for research projects</a:t>
            </a:r>
            <a:br>
              <a:rPr lang="en-GB" sz="5400" dirty="0"/>
            </a:br>
            <a:br>
              <a:rPr lang="en-GB" sz="5400" dirty="0"/>
            </a:br>
            <a:r>
              <a:rPr lang="en-GB" sz="1800" b="0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Version 1.0, October 2022</a:t>
            </a:r>
            <a:br>
              <a:rPr lang="en-GB" sz="1800" b="1" i="1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5400" dirty="0"/>
            </a:br>
            <a:br>
              <a:rPr lang="en-GB" sz="5400" dirty="0"/>
            </a:b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006925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F6C3A-4881-484E-A3B1-48C507F7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685" y="978798"/>
            <a:ext cx="11329352" cy="553203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The Results Review step is undertaken to ensure research is robust and high quality</a:t>
            </a:r>
          </a:p>
          <a:p>
            <a:r>
              <a:rPr lang="en-US" dirty="0"/>
              <a:t>The PI Research Lead is responsible for reviewing their own results in most cases</a:t>
            </a:r>
          </a:p>
          <a:p>
            <a:r>
              <a:rPr lang="en-US" dirty="0"/>
              <a:t>The Results Review step is taken when:</a:t>
            </a:r>
          </a:p>
          <a:p>
            <a:pPr marL="356870" lvl="1" indent="-175895"/>
            <a:r>
              <a:rPr lang="en-US" dirty="0">
                <a:latin typeface="Arial"/>
                <a:cs typeface="Arial"/>
              </a:rPr>
              <a:t>Mandated by the Data Contributor</a:t>
            </a:r>
            <a:endParaRPr lang="en-US" dirty="0"/>
          </a:p>
          <a:p>
            <a:pPr marL="356870" lvl="1" indent="-175895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Recommended by the Expert Review Panel who reviewed original project proposal, due to:</a:t>
            </a:r>
          </a:p>
          <a:p>
            <a:pPr marL="493395" lvl="2" indent="-175895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Access to sensitive / controversial data</a:t>
            </a:r>
          </a:p>
          <a:p>
            <a:pPr marL="493395" lvl="2" indent="-175895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Sample size, rarity of events, geographic area, availability of other data than could be linked to re-identify individuals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etc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  <a:p>
            <a:pPr marL="493395" lvl="2" indent="-175895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Potential to generate controversial results</a:t>
            </a:r>
          </a:p>
          <a:p>
            <a:pPr marL="356870" lvl="1" indent="-175895">
              <a:buClr>
                <a:srgbClr val="B04782"/>
              </a:buClr>
            </a:pPr>
            <a:r>
              <a:rPr lang="en-US" dirty="0">
                <a:latin typeface="Arial"/>
                <a:cs typeface="Arial"/>
              </a:rPr>
              <a:t>Requested by the PI / Research Lead, with rationale</a:t>
            </a:r>
          </a:p>
          <a:p>
            <a:pPr marL="493395" lvl="2" indent="-175895"/>
            <a:endParaRPr lang="en-US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  <a:p>
            <a:pPr marL="180975" lvl="1" indent="0">
              <a:buNone/>
            </a:pPr>
            <a:endParaRPr lang="en-US" dirty="0"/>
          </a:p>
          <a:p>
            <a:r>
              <a:rPr lang="en-US" dirty="0"/>
              <a:t>The Results Review step may involve one or more, or combinations of:</a:t>
            </a:r>
          </a:p>
          <a:p>
            <a:pPr marL="356870" lvl="1" indent="-175895"/>
            <a:r>
              <a:rPr lang="en-US" dirty="0">
                <a:latin typeface="Arial"/>
                <a:cs typeface="Arial"/>
              </a:rPr>
              <a:t>Data Contributor reviewer(s)</a:t>
            </a:r>
          </a:p>
          <a:p>
            <a:pPr marL="356870" lvl="1" indent="-175895"/>
            <a:r>
              <a:rPr lang="en-US" dirty="0">
                <a:highlight>
                  <a:srgbClr val="FFFF00"/>
                </a:highlight>
                <a:latin typeface="Arial"/>
                <a:cs typeface="Arial"/>
              </a:rPr>
              <a:t>[EXPERT GROUP/COMMITTEE] </a:t>
            </a:r>
            <a:r>
              <a:rPr lang="en-US" dirty="0">
                <a:latin typeface="Arial"/>
                <a:cs typeface="Arial"/>
              </a:rPr>
              <a:t>reviewer(s)</a:t>
            </a:r>
            <a:endParaRPr lang="en-US" dirty="0">
              <a:highlight>
                <a:srgbClr val="00FF00"/>
              </a:highlight>
              <a:latin typeface="Arial"/>
              <a:cs typeface="Arial"/>
            </a:endParaRPr>
          </a:p>
          <a:p>
            <a:pPr marL="356870" lvl="1" indent="-175895"/>
            <a:r>
              <a:rPr lang="en-US" dirty="0">
                <a:latin typeface="Arial"/>
                <a:cs typeface="Arial"/>
              </a:rPr>
              <a:t>External reviewer(s)</a:t>
            </a:r>
            <a:endParaRPr lang="en-US" dirty="0"/>
          </a:p>
          <a:p>
            <a:pPr marL="356870" lvl="1" indent="-175895"/>
            <a:r>
              <a:rPr lang="en-US" dirty="0">
                <a:latin typeface="Arial"/>
                <a:cs typeface="Arial"/>
              </a:rPr>
              <a:t>Open Community Reviewer(s)</a:t>
            </a: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E2144F-5F17-4D07-B88D-5089F69C8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8F42AE-1141-48F2-827B-8F73FDF3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Results Review required?</a:t>
            </a:r>
            <a:endParaRPr lang="en-GB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35C30C5A-7F27-491C-A1B1-2BAF3C04041D}"/>
              </a:ext>
            </a:extLst>
          </p:cNvPr>
          <p:cNvSpPr txBox="1">
            <a:spLocks/>
          </p:cNvSpPr>
          <p:nvPr/>
        </p:nvSpPr>
        <p:spPr>
          <a:xfrm>
            <a:off x="476568" y="4459516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Who performs a Results Review?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5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479F06-AFDF-4A39-B58D-C98FE9A01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1344" y="1266820"/>
            <a:ext cx="6642446" cy="2387600"/>
          </a:xfrm>
        </p:spPr>
        <p:txBody>
          <a:bodyPr/>
          <a:lstStyle/>
          <a:p>
            <a:r>
              <a:rPr lang="en-US" dirty="0"/>
              <a:t>Guidance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EA6971-5A8F-440E-8703-2CF006DA3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1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22C7-493E-409D-9B9F-0D03A22C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24" y="447818"/>
            <a:ext cx="8447087" cy="612775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Standards for Researchers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D3A23-5F4A-4F5F-A6F1-AB502DFAE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24" y="1324292"/>
            <a:ext cx="10387097" cy="4209415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  <a:latin typeface="Arial"/>
                <a:cs typeface="Arial"/>
              </a:rPr>
              <a:t>[ORGANISATION] </a:t>
            </a:r>
            <a:r>
              <a:rPr lang="en-GB" dirty="0">
                <a:latin typeface="Arial"/>
                <a:cs typeface="Arial"/>
              </a:rPr>
              <a:t>expects a high standard of accountability from researchers, and the output review process is in addition to this expectation </a:t>
            </a:r>
          </a:p>
          <a:p>
            <a:pPr marL="342900" indent="-342900"/>
            <a:endParaRPr lang="en-GB" dirty="0">
              <a:latin typeface="Arial"/>
              <a:cs typeface="Arial"/>
            </a:endParaRPr>
          </a:p>
          <a:p>
            <a:pPr marL="342900" indent="-342900"/>
            <a:r>
              <a:rPr lang="en-GB" dirty="0">
                <a:latin typeface="Arial"/>
                <a:cs typeface="Arial"/>
              </a:rPr>
              <a:t>Researchers are responsible for safe outputs</a:t>
            </a:r>
            <a:endParaRPr lang="en-GB" dirty="0"/>
          </a:p>
          <a:p>
            <a:pPr marL="342900" indent="-342900">
              <a:buClr>
                <a:srgbClr val="37A9E2"/>
              </a:buClr>
            </a:pPr>
            <a:r>
              <a:rPr lang="en-GB" dirty="0">
                <a:latin typeface="Arial"/>
                <a:cs typeface="Arial"/>
              </a:rPr>
              <a:t>Researchers must be </a:t>
            </a:r>
            <a:r>
              <a:rPr lang="en-GB" dirty="0">
                <a:highlight>
                  <a:srgbClr val="FFFF00"/>
                </a:highlight>
                <a:latin typeface="Arial"/>
                <a:cs typeface="Arial"/>
              </a:rPr>
              <a:t>[ORGANISATION] </a:t>
            </a:r>
            <a:r>
              <a:rPr lang="en-GB" dirty="0">
                <a:latin typeface="Arial"/>
                <a:cs typeface="Arial"/>
              </a:rPr>
              <a:t>accredited and have completed their onboarding training</a:t>
            </a:r>
          </a:p>
          <a:p>
            <a:pPr marL="342900" indent="-342900">
              <a:buClr>
                <a:srgbClr val="37A9E2"/>
              </a:buClr>
            </a:pPr>
            <a:r>
              <a:rPr lang="en-GB" dirty="0">
                <a:latin typeface="Arial"/>
                <a:cs typeface="Arial"/>
              </a:rPr>
              <a:t>Researchers must check data and outputs to ensure they are safe and in line with project approval </a:t>
            </a:r>
            <a:endParaRPr lang="en-GB" dirty="0"/>
          </a:p>
          <a:p>
            <a:pPr marL="342900" indent="-342900">
              <a:buClr>
                <a:srgbClr val="37A9E2"/>
              </a:buClr>
            </a:pPr>
            <a:r>
              <a:rPr lang="en-GB" dirty="0">
                <a:latin typeface="Arial"/>
                <a:cs typeface="Arial"/>
              </a:rPr>
              <a:t>Researchers must provide documentation for reviewers to understand outputs</a:t>
            </a:r>
            <a:endParaRPr lang="en-GB" dirty="0"/>
          </a:p>
          <a:p>
            <a:pPr marL="342900" indent="-342900">
              <a:buClr>
                <a:srgbClr val="37A9E2"/>
              </a:buClr>
            </a:pPr>
            <a:r>
              <a:rPr lang="en-GB" dirty="0">
                <a:latin typeface="Arial"/>
                <a:cs typeface="Arial"/>
              </a:rPr>
              <a:t>Researchers should minimise Results Review requests </a:t>
            </a:r>
            <a:endParaRPr lang="en-GB" dirty="0"/>
          </a:p>
          <a:p>
            <a:pPr marL="0" indent="0">
              <a:buClr>
                <a:srgbClr val="37A9E2"/>
              </a:buClr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F5053-00B6-4E40-B35E-9194526DA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37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362AE-0EED-485B-9DCA-0DB351F10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PIs/Work area admins performing Disclosure Reviews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6478F-0D35-4956-83CF-333CD3DFA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Send an email to: </a:t>
            </a:r>
            <a:r>
              <a:rPr lang="en-US" dirty="0">
                <a:highlight>
                  <a:srgbClr val="FFFF00"/>
                </a:highlight>
              </a:rPr>
              <a:t>[ORGANISATION EMAIL]</a:t>
            </a:r>
          </a:p>
          <a:p>
            <a:pPr marL="0" indent="0">
              <a:buNone/>
            </a:pPr>
            <a:r>
              <a:rPr lang="en-US" dirty="0"/>
              <a:t>Email Title: Disclosure review – Output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Please include in the email:</a:t>
            </a:r>
          </a:p>
          <a:p>
            <a:r>
              <a:rPr lang="en-US" dirty="0"/>
              <a:t>Your Project Name:</a:t>
            </a:r>
          </a:p>
          <a:p>
            <a:r>
              <a:rPr lang="en-US" dirty="0"/>
              <a:t>Your Project Lead: </a:t>
            </a:r>
          </a:p>
          <a:p>
            <a:r>
              <a:rPr lang="en-US" dirty="0"/>
              <a:t>Date of review:</a:t>
            </a:r>
          </a:p>
          <a:p>
            <a:r>
              <a:rPr lang="en-US" dirty="0"/>
              <a:t>Who performed the review:</a:t>
            </a:r>
          </a:p>
          <a:p>
            <a:r>
              <a:rPr lang="en-US" dirty="0"/>
              <a:t>Please detail the checks undertaken:</a:t>
            </a:r>
          </a:p>
          <a:p>
            <a:r>
              <a:rPr lang="en-US" dirty="0"/>
              <a:t>Any concerns or comments:</a:t>
            </a:r>
          </a:p>
          <a:p>
            <a:r>
              <a:rPr lang="en-US" dirty="0"/>
              <a:t>Please confirm that the output contains no identifiable data: Yes/No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5B8F7-8B51-4A33-9740-A70AE42D9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82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22C7-493E-409D-9B9F-0D03A22C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Output Review Standards for Reviewers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D3A23-5F4A-4F5F-A6F1-AB502DFAE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00505"/>
            <a:ext cx="11329352" cy="4209415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/>
            <a:r>
              <a:rPr lang="en-GB" dirty="0">
                <a:latin typeface="Arial"/>
                <a:cs typeface="Arial"/>
              </a:rPr>
              <a:t>Reviewers are responsible for only releasing results they understand and have confidence are not disclosive</a:t>
            </a:r>
          </a:p>
          <a:p>
            <a:pPr marL="342900" indent="-342900"/>
            <a:r>
              <a:rPr lang="en-GB" dirty="0">
                <a:latin typeface="Arial"/>
                <a:cs typeface="Arial"/>
              </a:rPr>
              <a:t>Results should be reviewed in a timely manner to ensure optimal benefits from data</a:t>
            </a:r>
          </a:p>
          <a:p>
            <a:pPr marL="342900" indent="-342900"/>
            <a:r>
              <a:rPr lang="en-GB" dirty="0">
                <a:latin typeface="Arial"/>
                <a:cs typeface="Arial"/>
              </a:rPr>
              <a:t>Reviewers are responsible for clarifying issues to understand Results Review request  </a:t>
            </a:r>
          </a:p>
          <a:p>
            <a:pPr marL="342900" indent="-342900"/>
            <a:r>
              <a:rPr lang="en-GB" dirty="0">
                <a:latin typeface="Arial"/>
                <a:cs typeface="Arial"/>
              </a:rPr>
              <a:t>Rejected Results Review requests require clear explanation</a:t>
            </a:r>
          </a:p>
          <a:p>
            <a:pPr marL="342900" indent="-342900"/>
            <a:r>
              <a:rPr lang="en-GB" dirty="0">
                <a:latin typeface="Arial"/>
                <a:cs typeface="Arial"/>
              </a:rPr>
              <a:t>Output Reviews will be conducted by a minimum of 2 reviewers</a:t>
            </a:r>
            <a:endParaRPr lang="en-GB" dirty="0"/>
          </a:p>
          <a:p>
            <a:pPr marL="342900" indent="-342900"/>
            <a:r>
              <a:rPr lang="en-GB" dirty="0">
                <a:latin typeface="Arial"/>
                <a:cs typeface="Arial"/>
              </a:rPr>
              <a:t>Each reviewer is expected to conduct an independent review in keeping with guidance</a:t>
            </a:r>
            <a:endParaRPr lang="en-GB" dirty="0"/>
          </a:p>
          <a:p>
            <a:pPr marL="342900" indent="-342900"/>
            <a:r>
              <a:rPr lang="en-GB" dirty="0">
                <a:latin typeface="Arial"/>
                <a:cs typeface="Arial"/>
              </a:rPr>
              <a:t>If reviewers disagree, a senior reviewer will review and aim to reach agreement. Results will be exported when all reviewers agree it is a 'safe output'.  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F5053-00B6-4E40-B35E-9194526DA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05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4BB2D0-EB69-4DD7-AFED-0A7ACDA5A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68" y="1327523"/>
            <a:ext cx="11385621" cy="5175583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en-GB" dirty="0"/>
              <a:t>Analysis approach</a:t>
            </a:r>
          </a:p>
          <a:p>
            <a:pPr lvl="1"/>
            <a:r>
              <a:rPr lang="en-GB" dirty="0"/>
              <a:t>Is in line with project approval and data sharing agreements</a:t>
            </a:r>
          </a:p>
          <a:p>
            <a:pPr lvl="1"/>
            <a:r>
              <a:rPr lang="en-GB" dirty="0">
                <a:latin typeface="Arial"/>
                <a:cs typeface="Arial"/>
              </a:rPr>
              <a:t>Performed within the </a:t>
            </a:r>
            <a:r>
              <a:rPr lang="en-GB" dirty="0">
                <a:highlight>
                  <a:srgbClr val="FFFF00"/>
                </a:highlight>
                <a:latin typeface="Arial"/>
                <a:cs typeface="Arial"/>
              </a:rPr>
              <a:t>[ORGANISATION] [WORK AREA]</a:t>
            </a:r>
            <a:r>
              <a:rPr lang="en-GB" dirty="0">
                <a:latin typeface="Arial"/>
                <a:cs typeface="Arial"/>
              </a:rPr>
              <a:t> – only results have been exported</a:t>
            </a: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Data Checking &amp; Disclosure Control</a:t>
            </a:r>
          </a:p>
          <a:p>
            <a:pPr lvl="1"/>
            <a:r>
              <a:rPr lang="en-GB" dirty="0">
                <a:latin typeface="Arial"/>
                <a:cs typeface="Arial"/>
              </a:rPr>
              <a:t>No data or Individual-level data exported </a:t>
            </a:r>
            <a:endParaRPr lang="en-GB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356870" lvl="1" indent="-175895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Cells analysed shall not contain a value less than 5 </a:t>
            </a:r>
          </a:p>
          <a:p>
            <a:pPr marL="356870" lvl="1" indent="-175895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Zero is not permitted where there is potential for disclosure</a:t>
            </a:r>
          </a:p>
          <a:p>
            <a:pPr lvl="1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Maximum or minimum values are not permitted where there is potential for disclosure related to outliers associated with single individual  </a:t>
            </a:r>
          </a:p>
          <a:p>
            <a:pPr lvl="1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Graphs and other visualisations are subject to the same criteria as numeric results, where exact values can be determined</a:t>
            </a:r>
          </a:p>
          <a:p>
            <a:pPr lvl="1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Nothing that could be used for performance tracking of individual organisations is permitted</a:t>
            </a: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Data Contributor requirements</a:t>
            </a:r>
          </a:p>
          <a:p>
            <a:pPr lvl="1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Ensure data contributor attributions and restrictions are met </a:t>
            </a:r>
          </a:p>
          <a:p>
            <a:pPr marL="356870" lvl="1" indent="-175895"/>
            <a:endParaRPr lang="en-GB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  <a:p>
            <a:pPr marL="180975" lvl="1" indent="0" algn="r">
              <a:buNone/>
            </a:pPr>
            <a:r>
              <a:rPr lang="en-GB" sz="1000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Checks should be aligned with the </a:t>
            </a:r>
            <a:r>
              <a:rPr lang="en-GB" sz="1000" dirty="0">
                <a:latin typeface="Arial"/>
                <a:cs typeface="Arial"/>
                <a:hlinkClick r:id="rId2"/>
              </a:rPr>
              <a:t>SDC Handbook (securedatagroup.org)</a:t>
            </a:r>
            <a:endParaRPr lang="en-GB" sz="1000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3AA545-B760-4DC5-824B-0B4B8E192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F7E1349-496A-46E3-B04F-CC26812FB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Disclosure Review</a:t>
            </a:r>
            <a:br>
              <a:rPr lang="en-GB" dirty="0">
                <a:latin typeface="Arial"/>
                <a:cs typeface="Arial"/>
              </a:rPr>
            </a:br>
            <a:r>
              <a:rPr lang="en-GB" sz="2000" i="1" dirty="0">
                <a:solidFill>
                  <a:schemeClr val="accent2"/>
                </a:solidFill>
                <a:latin typeface="Arial"/>
                <a:cs typeface="Arial"/>
              </a:rPr>
              <a:t>Reviewers’ standards &amp; checklist</a:t>
            </a:r>
            <a:br>
              <a:rPr lang="en-GB" sz="2000" i="1" dirty="0">
                <a:solidFill>
                  <a:schemeClr val="accent2"/>
                </a:solidFill>
                <a:latin typeface="Arial"/>
                <a:cs typeface="Arial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455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4BB2D0-EB69-4DD7-AFED-0A7ACDA5A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70" y="1375025"/>
            <a:ext cx="11118484" cy="4885150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en-GB" dirty="0"/>
              <a:t>As for Disclosure review with additional steps:</a:t>
            </a: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Results check</a:t>
            </a:r>
          </a:p>
          <a:p>
            <a:pPr lvl="1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Results inspection – eyeball for obvious anomalies, unexplained or spurious results</a:t>
            </a:r>
          </a:p>
          <a:p>
            <a:pPr lvl="1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Re-run analysis on obvious anomalies, unexplained or spurious results</a:t>
            </a:r>
          </a:p>
          <a:p>
            <a:pPr marL="356870" lvl="1" indent="-175895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Run spot check analysis</a:t>
            </a:r>
            <a:endParaRPr lang="en-GB" dirty="0">
              <a:solidFill>
                <a:schemeClr val="bg2">
                  <a:lumMod val="10000"/>
                </a:schemeClr>
              </a:solidFill>
              <a:highlight>
                <a:srgbClr val="00FF00"/>
              </a:highlight>
              <a:latin typeface="Arial"/>
              <a:cs typeface="Arial"/>
            </a:endParaRPr>
          </a:p>
          <a:p>
            <a:pPr lvl="1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Double check research question results are answered</a:t>
            </a:r>
          </a:p>
          <a:p>
            <a:pPr lvl="1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Ensure sensitive results are correct and robust</a:t>
            </a:r>
          </a:p>
          <a:p>
            <a:pPr marL="180975" lvl="1" indent="0">
              <a:buClr>
                <a:srgbClr val="B04782"/>
              </a:buClr>
              <a:buNone/>
            </a:pPr>
            <a:endParaRPr lang="en-GB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Facilitate PI engagement with data contributors</a:t>
            </a:r>
          </a:p>
          <a:p>
            <a:pPr lvl="1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Appraise data contributor of potential controversy or sensitivity on publication</a:t>
            </a:r>
          </a:p>
          <a:p>
            <a:pPr lvl="1"/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There is a sense check with and validation from the data contributor pre-publication</a:t>
            </a:r>
          </a:p>
          <a:p>
            <a:pPr marL="356870" lvl="1" indent="-175895"/>
            <a:endParaRPr lang="en-GB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  <a:p>
            <a:pPr marL="180975" lvl="1" indent="0" algn="r">
              <a:buNone/>
            </a:pPr>
            <a:r>
              <a:rPr lang="en-GB" sz="1000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Checks should be aligned with </a:t>
            </a:r>
            <a:r>
              <a:rPr lang="en-GB" sz="1000" dirty="0">
                <a:latin typeface="Arial"/>
                <a:cs typeface="Arial"/>
                <a:hlinkClick r:id="rId2"/>
              </a:rPr>
              <a:t>SDC Handbook (securedatagroup.org)</a:t>
            </a:r>
            <a:endParaRPr lang="en-GB" sz="1000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  <a:p>
            <a:pPr lvl="1"/>
            <a:endParaRPr lang="en-GB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3AA545-B760-4DC5-824B-0B4B8E192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F7E1349-496A-46E3-B04F-CC26812FB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Results Review</a:t>
            </a:r>
            <a:br>
              <a:rPr lang="en-GB" dirty="0">
                <a:latin typeface="Arial"/>
                <a:cs typeface="Arial"/>
              </a:rPr>
            </a:br>
            <a:r>
              <a:rPr lang="en-GB" sz="2000" i="1" dirty="0">
                <a:solidFill>
                  <a:schemeClr val="accent2"/>
                </a:solidFill>
                <a:latin typeface="Arial"/>
                <a:cs typeface="Arial"/>
              </a:rPr>
              <a:t>Reviewers’ standards &amp; checklist</a:t>
            </a:r>
            <a:endParaRPr lang="en-GB" sz="20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9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B3E087-9B4A-54E5-1B19-4D857E1A4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34C65A-A9BE-9F48-B07C-F2CA02A2F78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D9C084-EE77-98C8-BFB2-07AB35BFE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Generic Output Review Process</a:t>
            </a:r>
            <a:br>
              <a:rPr lang="en-GB" dirty="0"/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Source Sans Pro"/>
                <a:ea typeface="Source Sans Pro" panose="020B0503030403020204" pitchFamily="34" charset="0"/>
                <a:cs typeface="Source Sans Pro" panose="020B0503030403020204" pitchFamily="34" charset="0"/>
              </a:rPr>
              <a:t>DOI: </a:t>
            </a:r>
            <a:r>
              <a:rPr kumimoji="0" lang="en-GB" sz="16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Source Sans Pro" panose="020B0503030403020204" pitchFamily="34" charset="0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</a:t>
            </a:r>
            <a:r>
              <a:rPr lang="en-GB" sz="1600" b="0" dirty="0">
                <a:latin typeface="Arial"/>
                <a:ea typeface="Source Sans Pro" panose="020B0503030403020204" pitchFamily="34" charset="0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10.57775/6jph-dt22</a:t>
            </a:r>
            <a:endParaRPr lang="en-GB" sz="1600" dirty="0">
              <a:highlight>
                <a:srgbClr val="FF00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98F96F-D8BC-9817-F25C-C3168F65E2C8}"/>
              </a:ext>
            </a:extLst>
          </p:cNvPr>
          <p:cNvSpPr txBox="1"/>
          <p:nvPr/>
        </p:nvSpPr>
        <p:spPr>
          <a:xfrm>
            <a:off x="334963" y="1189262"/>
            <a:ext cx="11522074" cy="526297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endParaRPr lang="en-GB" sz="2800" b="1" i="1" dirty="0">
              <a:solidFill>
                <a:srgbClr val="3865B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865755" algn="ctr"/>
                <a:tab pos="5731510" algn="r"/>
              </a:tabLst>
            </a:pPr>
            <a:r>
              <a:rPr lang="en-GB" sz="1800" b="0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Output Review process was developed as part of the </a:t>
            </a:r>
            <a:r>
              <a:rPr lang="en-GB" sz="1800" b="0" i="0" u="sng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International COVID-19 Data alliance (ICODA) initiative</a:t>
            </a:r>
            <a:r>
              <a:rPr lang="en-GB" sz="1800" b="0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which supported research projects that addressed major research questions relating to COVID-19. For more information on the ICODA projects please see our </a:t>
            </a:r>
            <a:r>
              <a:rPr lang="en-GB" sz="1800" b="0" i="0" u="sng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website</a:t>
            </a:r>
            <a:r>
              <a:rPr lang="en-GB" sz="1800" b="0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GB" sz="2800" b="1" i="1" dirty="0">
              <a:solidFill>
                <a:srgbClr val="3865B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865755" algn="ctr"/>
                <a:tab pos="5731510" algn="r"/>
              </a:tabLst>
            </a:pPr>
            <a:r>
              <a:rPr lang="en-GB" sz="1800" b="0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set of proportionate review processes were developed, all of which have been genericised and made available for re-use. They reflect that our research was taking place within a Trusted Research Environment, for more information please see our </a:t>
            </a:r>
            <a:r>
              <a:rPr lang="en-GB" sz="1800" b="0" i="0" u="sng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website</a:t>
            </a:r>
            <a:r>
              <a:rPr lang="en-GB" sz="1800" b="0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GB" sz="2800" b="1" i="1" dirty="0">
              <a:solidFill>
                <a:srgbClr val="3865B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865755" algn="ctr"/>
                <a:tab pos="5731510" algn="r"/>
              </a:tabLst>
            </a:pPr>
            <a:r>
              <a:rPr lang="en-GB" sz="1800" b="0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ICODA as an initiative adhered to the </a:t>
            </a:r>
            <a:r>
              <a:rPr lang="en-GB" sz="1800" b="0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5-safes principles</a:t>
            </a:r>
            <a:endParaRPr lang="en-GB" sz="2800" b="1" i="1" dirty="0">
              <a:solidFill>
                <a:srgbClr val="3865B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865755" algn="ctr"/>
                <a:tab pos="5731510" algn="r"/>
              </a:tabLst>
            </a:pPr>
            <a:r>
              <a:rPr lang="en-GB" sz="1800" b="0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process is </a:t>
            </a:r>
            <a:r>
              <a:rPr lang="en-GB" sz="1800" b="1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free to use and amend </a:t>
            </a:r>
            <a:r>
              <a:rPr lang="en-GB" sz="1800" b="0" i="0" dirty="0">
                <a:solidFill>
                  <a:srgbClr val="3865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needed by your organisation, we just request you attribute us…</a:t>
            </a:r>
            <a:endParaRPr lang="en-GB" sz="2800" b="1" i="1" dirty="0">
              <a:solidFill>
                <a:srgbClr val="3865B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>
              <a:tabLst>
                <a:tab pos="2865755" algn="ctr"/>
                <a:tab pos="5731510" algn="r"/>
              </a:tabLst>
            </a:pPr>
            <a:endParaRPr lang="en-GB" b="0" i="0" dirty="0">
              <a:solidFill>
                <a:srgbClr val="3865B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>
              <a:tabLst>
                <a:tab pos="2865755" algn="ctr"/>
                <a:tab pos="5731510" algn="r"/>
              </a:tabLst>
            </a:pPr>
            <a:r>
              <a:rPr lang="en-GB" b="0" i="0" dirty="0">
                <a:solidFill>
                  <a:srgbClr val="3865B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Citation: </a:t>
            </a:r>
            <a:r>
              <a:rPr lang="en-GB" sz="1800" b="0" i="0" dirty="0">
                <a:solidFill>
                  <a:srgbClr val="34495E"/>
                </a:solidFill>
                <a:effectLst/>
                <a:latin typeface="Source Sans Pro"/>
                <a:ea typeface="Source Sans Pro" panose="020B0503030403020204" pitchFamily="34" charset="0"/>
                <a:cs typeface="Source Sans Pro" panose="020B0503030403020204" pitchFamily="34" charset="0"/>
              </a:rPr>
              <a:t>International COVID-19 Data Alliance (ICODA). (2022). </a:t>
            </a:r>
            <a:r>
              <a:rPr lang="en-GB" sz="1800" b="0" i="1" dirty="0">
                <a:solidFill>
                  <a:srgbClr val="34495E"/>
                </a:solidFill>
                <a:effectLst/>
                <a:latin typeface="Source Sans Pro"/>
                <a:ea typeface="Source Sans Pro" panose="020B0503030403020204" pitchFamily="34" charset="0"/>
                <a:cs typeface="Source Sans Pro" panose="020B0503030403020204" pitchFamily="34" charset="0"/>
              </a:rPr>
              <a:t>Generic Review Processes</a:t>
            </a:r>
            <a:r>
              <a:rPr lang="en-GB" sz="1800" b="0" i="0" dirty="0">
                <a:solidFill>
                  <a:srgbClr val="34495E"/>
                </a:solidFill>
                <a:effectLst/>
                <a:latin typeface="Source Sans Pro"/>
                <a:ea typeface="Source Sans Pro" panose="020B0503030403020204" pitchFamily="34" charset="0"/>
                <a:cs typeface="Source Sans Pro" panose="020B0503030403020204" pitchFamily="34" charset="0"/>
              </a:rPr>
              <a:t>. International COVID-19 </a:t>
            </a:r>
            <a:r>
              <a:rPr lang="en-GB" sz="1800" b="0" i="0">
                <a:solidFill>
                  <a:srgbClr val="34495E"/>
                </a:solidFill>
                <a:effectLst/>
                <a:latin typeface="Source Sans Pro"/>
                <a:ea typeface="Source Sans Pro" panose="020B0503030403020204" pitchFamily="34" charset="0"/>
                <a:cs typeface="Source Sans Pro" panose="020B0503030403020204" pitchFamily="34" charset="0"/>
              </a:rPr>
              <a:t>Data Alliance (ICODA). </a:t>
            </a:r>
            <a:r>
              <a:rPr lang="en-GB">
                <a:solidFill>
                  <a:srgbClr val="34495E"/>
                </a:solidFill>
                <a:latin typeface="Source Sans Pro"/>
                <a:ea typeface="+mn-lt"/>
                <a:cs typeface="+mn-lt"/>
              </a:rPr>
              <a:t>DOI: </a:t>
            </a:r>
            <a:r>
              <a:rPr lang="en-GB" sz="1800" b="0" i="0" dirty="0">
                <a:effectLst/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</a:t>
            </a:r>
            <a:r>
              <a:rPr lang="en-GB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10.57775/6jph-dt22</a:t>
            </a:r>
            <a:endParaRPr lang="en-GB" sz="1800" b="0" i="0" dirty="0">
              <a:effectLst/>
              <a:ea typeface="+mn-lt"/>
              <a:cs typeface="+mn-lt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65755" algn="ctr"/>
                <a:tab pos="5731510" algn="r"/>
              </a:tabLst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Source Sans Pro" panose="020B0503030403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2865755" algn="ctr"/>
                <a:tab pos="5731510" algn="r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This process is offered on an as-is basis without any representation or endorsement made and without warranty of any kind.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65755" algn="ctr"/>
                <a:tab pos="5731510" algn="r"/>
              </a:tabLst>
              <a:defRPr/>
            </a:pP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228600">
              <a:tabLst>
                <a:tab pos="2865755" algn="ctr"/>
                <a:tab pos="5731510" algn="r"/>
              </a:tabLst>
            </a:pPr>
            <a:endParaRPr lang="en-GB" sz="2800" b="1" i="1" dirty="0">
              <a:solidFill>
                <a:srgbClr val="3865B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AE9ED-03C4-F19F-3EE8-24BBA5D03413}"/>
              </a:ext>
            </a:extLst>
          </p:cNvPr>
          <p:cNvSpPr txBox="1"/>
          <p:nvPr/>
        </p:nvSpPr>
        <p:spPr>
          <a:xfrm>
            <a:off x="476568" y="5252543"/>
            <a:ext cx="119745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solidFill>
                <a:srgbClr val="171717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solidFill>
                <a:srgbClr val="171717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solidFill>
                <a:srgbClr val="171717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2CAFC5B-DA3D-4B7E-AC7D-D7300A699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09802"/>
              </p:ext>
            </p:extLst>
          </p:nvPr>
        </p:nvGraphicFramePr>
        <p:xfrm>
          <a:off x="476568" y="6167318"/>
          <a:ext cx="10846676" cy="459521"/>
        </p:xfrm>
        <a:graphic>
          <a:graphicData uri="http://schemas.openxmlformats.org/drawingml/2006/table">
            <a:tbl>
              <a:tblPr/>
              <a:tblGrid>
                <a:gridCol w="10846676">
                  <a:extLst>
                    <a:ext uri="{9D8B030D-6E8A-4147-A177-3AD203B41FA5}">
                      <a16:colId xmlns:a16="http://schemas.microsoft.com/office/drawing/2014/main" val="3668585039"/>
                    </a:ext>
                  </a:extLst>
                </a:gridCol>
              </a:tblGrid>
              <a:tr h="459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171717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This generic policy is based on: </a:t>
                      </a:r>
                      <a:r>
                        <a:rPr lang="en-GB" sz="1400" dirty="0">
                          <a:solidFill>
                            <a:srgbClr val="171717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7"/>
                        </a:rPr>
                        <a:t>https://icoda-research.org/wp-content/uploads/2022/10/ICODA-Output-Review-Process-v2.1.pdf</a:t>
                      </a:r>
                      <a:r>
                        <a:rPr lang="en-GB" sz="1400" dirty="0">
                          <a:solidFill>
                            <a:srgbClr val="171717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solidFill>
                          <a:srgbClr val="171717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8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81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A737D3-8AED-69D9-DD63-7D01B138C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Throughout the process document, we have </a:t>
            </a:r>
            <a:r>
              <a:rPr lang="en-GB" dirty="0">
                <a:highlight>
                  <a:srgbClr val="FFFF00"/>
                </a:highlight>
              </a:rPr>
              <a:t>highlighted</a:t>
            </a:r>
            <a:r>
              <a:rPr lang="en-GB" dirty="0"/>
              <a:t> areas which will need amending for your specific project</a:t>
            </a:r>
          </a:p>
          <a:p>
            <a:r>
              <a:rPr lang="en-GB" dirty="0"/>
              <a:t>Typical areas that you will need to customise:</a:t>
            </a:r>
          </a:p>
          <a:p>
            <a:pPr lvl="1"/>
            <a:r>
              <a:rPr lang="en-GB" dirty="0"/>
              <a:t>Your </a:t>
            </a:r>
            <a:r>
              <a:rPr lang="en-GB" dirty="0">
                <a:highlight>
                  <a:srgbClr val="FFFF00"/>
                </a:highlight>
              </a:rPr>
              <a:t>Organisation</a:t>
            </a:r>
            <a:r>
              <a:rPr lang="en-GB" dirty="0"/>
              <a:t> name</a:t>
            </a:r>
          </a:p>
          <a:p>
            <a:pPr lvl="1"/>
            <a:r>
              <a:rPr lang="en-GB" dirty="0"/>
              <a:t>The </a:t>
            </a:r>
            <a:r>
              <a:rPr lang="en-GB" dirty="0">
                <a:highlight>
                  <a:srgbClr val="FFFF00"/>
                </a:highlight>
              </a:rPr>
              <a:t>Work Area </a:t>
            </a:r>
            <a:r>
              <a:rPr lang="en-GB" dirty="0"/>
              <a:t>your research project will be performed in and the </a:t>
            </a:r>
            <a:r>
              <a:rPr lang="en-GB" dirty="0">
                <a:highlight>
                  <a:srgbClr val="FFFF00"/>
                </a:highlight>
              </a:rPr>
              <a:t>Provider of that Work Area</a:t>
            </a:r>
          </a:p>
          <a:p>
            <a:pPr lvl="1"/>
            <a:r>
              <a:rPr lang="en-GB" dirty="0"/>
              <a:t>Your </a:t>
            </a:r>
            <a:r>
              <a:rPr lang="en-GB" dirty="0">
                <a:highlight>
                  <a:srgbClr val="FFFF00"/>
                </a:highlight>
              </a:rPr>
              <a:t>Expert Groups </a:t>
            </a:r>
            <a:r>
              <a:rPr lang="en-GB" dirty="0"/>
              <a:t>and </a:t>
            </a:r>
            <a:r>
              <a:rPr lang="en-GB" dirty="0">
                <a:highlight>
                  <a:srgbClr val="FFFF00"/>
                </a:highlight>
              </a:rPr>
              <a:t>Committees</a:t>
            </a:r>
          </a:p>
          <a:p>
            <a:pPr lvl="1"/>
            <a:r>
              <a:rPr lang="en-GB" dirty="0"/>
              <a:t>Contact details, e.g. </a:t>
            </a:r>
            <a:r>
              <a:rPr lang="en-GB" dirty="0">
                <a:highlight>
                  <a:srgbClr val="FFFF00"/>
                </a:highlight>
              </a:rPr>
              <a:t>Email</a:t>
            </a:r>
            <a:r>
              <a:rPr lang="en-GB" dirty="0"/>
              <a:t> addresses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22560C-5CD4-6B2C-F125-9163164FB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34C65A-A9BE-9F48-B07C-F2CA02A2F78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1DAC99-6ADD-A674-C136-0E90DC98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Customising this process</a:t>
            </a:r>
          </a:p>
        </p:txBody>
      </p:sp>
    </p:spTree>
    <p:extLst>
      <p:ext uri="{BB962C8B-B14F-4D97-AF65-F5344CB8AC3E}">
        <p14:creationId xmlns:p14="http://schemas.microsoft.com/office/powerpoint/2010/main" val="38668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88C9A8-6AA7-4D69-9A36-D6D970829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73D0E5-3EDC-41BA-8C75-2842ED466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42" y="443865"/>
            <a:ext cx="9546663" cy="795850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[ORGANISATION] </a:t>
            </a:r>
            <a:r>
              <a:rPr lang="en-US" dirty="0"/>
              <a:t>has committed to the ‘Five Safes’ Framework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9D21B6-19AD-4CDA-A931-5F7C9D974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647" y="1239715"/>
            <a:ext cx="9204706" cy="4141687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DC7971A-D0B9-47F9-874F-2494DE92DE09}"/>
              </a:ext>
            </a:extLst>
          </p:cNvPr>
          <p:cNvSpPr/>
          <p:nvPr/>
        </p:nvSpPr>
        <p:spPr>
          <a:xfrm>
            <a:off x="5969307" y="3238041"/>
            <a:ext cx="2827661" cy="233190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94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54C4402-D69A-1B41-AC53-EA3BBF0D5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67" y="1227783"/>
            <a:ext cx="11380469" cy="5362017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highlight>
                  <a:srgbClr val="FFFF00"/>
                </a:highlight>
                <a:latin typeface="Arial"/>
                <a:cs typeface="Arial"/>
              </a:rPr>
              <a:t>[ORGANISATION] </a:t>
            </a:r>
            <a:r>
              <a:rPr lang="en-GB" dirty="0">
                <a:latin typeface="Arial"/>
                <a:cs typeface="Arial"/>
              </a:rPr>
              <a:t>expects a high standard of accountability from researchers, and the Output Review process forms part of this expectation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Arial"/>
                <a:cs typeface="Arial"/>
              </a:rPr>
              <a:t>Purpose: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Arial"/>
                <a:cs typeface="Arial"/>
              </a:rPr>
              <a:t>To ensure Safe Outputs, i.e. ensure there are no disclosure risks from output generated and exported from the </a:t>
            </a:r>
            <a:r>
              <a:rPr lang="en-GB" dirty="0">
                <a:highlight>
                  <a:srgbClr val="FFFF00"/>
                </a:highlight>
                <a:latin typeface="Arial"/>
                <a:cs typeface="Arial"/>
              </a:rPr>
              <a:t>[WORK AREA]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Arial"/>
                <a:cs typeface="Arial"/>
              </a:rPr>
              <a:t>To validate scientific integrity of results (as required)</a:t>
            </a:r>
          </a:p>
          <a:p>
            <a:pPr marL="251460" indent="-251460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Arial"/>
              <a:cs typeface="Arial"/>
            </a:endParaRPr>
          </a:p>
          <a:p>
            <a:pPr marL="251460" indent="-25146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This document o</a:t>
            </a:r>
            <a:r>
              <a:rPr lang="en-GB" sz="2000" dirty="0">
                <a:latin typeface="Arial"/>
                <a:cs typeface="Arial"/>
              </a:rPr>
              <a:t>utlines the different levels of output review, review elements and who is responsible</a:t>
            </a:r>
          </a:p>
          <a:p>
            <a:pPr marL="251460" indent="-251460">
              <a:lnSpc>
                <a:spcPct val="107000"/>
              </a:lnSpc>
              <a:spcAft>
                <a:spcPts val="800"/>
              </a:spcAft>
            </a:pPr>
            <a:endParaRPr lang="en-US" dirty="0"/>
          </a:p>
          <a:p>
            <a:pPr marL="28829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latin typeface="Arial"/>
              <a:cs typeface="Arial"/>
            </a:endParaRPr>
          </a:p>
          <a:p>
            <a:pPr marL="773430" lvl="3" indent="-143510">
              <a:buClr>
                <a:srgbClr val="8FA0B4"/>
              </a:buClr>
            </a:pPr>
            <a:endParaRPr lang="en-GB" sz="1600" dirty="0">
              <a:latin typeface="Arial"/>
              <a:cs typeface="Arial"/>
            </a:endParaRPr>
          </a:p>
          <a:p>
            <a:pPr marL="251460" indent="-251460">
              <a:lnSpc>
                <a:spcPct val="107000"/>
              </a:lnSpc>
              <a:spcAft>
                <a:spcPts val="800"/>
              </a:spcAft>
              <a:buClr>
                <a:srgbClr val="37A9E2"/>
              </a:buClr>
            </a:pPr>
            <a:endParaRPr lang="en-GB" dirty="0">
              <a:latin typeface="Arial"/>
              <a:cs typeface="Arial"/>
            </a:endParaRPr>
          </a:p>
          <a:p>
            <a:pPr marL="251460" indent="-251460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Arial"/>
              <a:cs typeface="Arial"/>
            </a:endParaRPr>
          </a:p>
          <a:p>
            <a:pPr marL="251460" indent="-251460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FCFDC-A423-3845-B023-49B18B63C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B04C050-FAC8-CF45-B769-26DEBB3E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Purpose of the Output Review Process  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553525-5674-4FFE-820A-E513D696E302}"/>
              </a:ext>
            </a:extLst>
          </p:cNvPr>
          <p:cNvSpPr txBox="1"/>
          <p:nvPr/>
        </p:nvSpPr>
        <p:spPr>
          <a:xfrm>
            <a:off x="1164126" y="4784951"/>
            <a:ext cx="9073418" cy="18158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829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</a:endParaRPr>
          </a:p>
          <a:p>
            <a:pPr marL="28829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Output review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comprises two components: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773430" marR="0" lvl="3" indent="-14351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Disclosure review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– review and remediate potentially identifiable information - conducted in researcher’s work area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773430" marR="0" lvl="3" indent="-14351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Results review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– ensure scientific integrity and reassure data contributors – potentially conducted in separate work area/s</a:t>
            </a:r>
          </a:p>
          <a:p>
            <a:pPr marL="773430" marR="0" lvl="3" indent="-14351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D4DBDB9-E5B4-480A-B5DF-5CADEDB43EE6}"/>
              </a:ext>
            </a:extLst>
          </p:cNvPr>
          <p:cNvGraphicFramePr>
            <a:graphicFrameLocks noGrp="1"/>
          </p:cNvGraphicFramePr>
          <p:nvPr/>
        </p:nvGraphicFramePr>
        <p:xfrm>
          <a:off x="12834650" y="5848120"/>
          <a:ext cx="49674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8370">
                  <a:extLst>
                    <a:ext uri="{9D8B030D-6E8A-4147-A177-3AD203B41FA5}">
                      <a16:colId xmlns:a16="http://schemas.microsoft.com/office/drawing/2014/main" val="2549060427"/>
                    </a:ext>
                  </a:extLst>
                </a:gridCol>
                <a:gridCol w="248370">
                  <a:extLst>
                    <a:ext uri="{9D8B030D-6E8A-4147-A177-3AD203B41FA5}">
                      <a16:colId xmlns:a16="http://schemas.microsoft.com/office/drawing/2014/main" val="1308745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95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76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FA85B-8B56-4142-B3B0-E4C783AE7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129135"/>
            <a:ext cx="323849" cy="180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B2603-134B-41E5-8F0B-DF3E9BEA7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35" y="448001"/>
            <a:ext cx="9546663" cy="795850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Output Review Process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C3D10AD-51B9-4B29-BD2C-31C4A8595AF2}"/>
              </a:ext>
            </a:extLst>
          </p:cNvPr>
          <p:cNvSpPr txBox="1"/>
          <p:nvPr/>
        </p:nvSpPr>
        <p:spPr>
          <a:xfrm>
            <a:off x="483079" y="752098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37A9E2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graphicFrame>
        <p:nvGraphicFramePr>
          <p:cNvPr id="182" name="Content Placeholder 6">
            <a:extLst>
              <a:ext uri="{FF2B5EF4-FFF2-40B4-BE49-F238E27FC236}">
                <a16:creationId xmlns:a16="http://schemas.microsoft.com/office/drawing/2014/main" id="{18C74896-4C1C-4632-AFF7-47474238DF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862148"/>
              </p:ext>
            </p:extLst>
          </p:nvPr>
        </p:nvGraphicFramePr>
        <p:xfrm>
          <a:off x="486927" y="845926"/>
          <a:ext cx="11056938" cy="4521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9" name="TextBox 198">
            <a:extLst>
              <a:ext uri="{FF2B5EF4-FFF2-40B4-BE49-F238E27FC236}">
                <a16:creationId xmlns:a16="http://schemas.microsoft.com/office/drawing/2014/main" id="{16EE9763-451E-4831-A57A-55DD5AFDCE69}"/>
              </a:ext>
            </a:extLst>
          </p:cNvPr>
          <p:cNvSpPr txBox="1"/>
          <p:nvPr/>
        </p:nvSpPr>
        <p:spPr>
          <a:xfrm>
            <a:off x="483078" y="2750550"/>
            <a:ext cx="563304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37A9E2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C8578F-D4C6-4E81-9F00-A4EB4EDBD58B}"/>
              </a:ext>
            </a:extLst>
          </p:cNvPr>
          <p:cNvSpPr txBox="1"/>
          <p:nvPr/>
        </p:nvSpPr>
        <p:spPr>
          <a:xfrm>
            <a:off x="800955" y="3939983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Researchers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BB3439-15D8-44E4-9483-EB02AEBEBBC2}"/>
              </a:ext>
            </a:extLst>
          </p:cNvPr>
          <p:cNvSpPr txBox="1"/>
          <p:nvPr/>
        </p:nvSpPr>
        <p:spPr>
          <a:xfrm>
            <a:off x="3044074" y="3734189"/>
            <a:ext cx="2846129" cy="116955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Mandatory: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PI / Work area Admin*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/>
              <a:ea typeface="+mn-lt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If required: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[ORGANISATION]/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[EXPERT GROUP/COMMITTEE]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22CD8A-E6A8-49A1-A18D-1F1468A470AB}"/>
              </a:ext>
            </a:extLst>
          </p:cNvPr>
          <p:cNvSpPr txBox="1"/>
          <p:nvPr/>
        </p:nvSpPr>
        <p:spPr>
          <a:xfrm>
            <a:off x="4356338" y="1568535"/>
            <a:ext cx="305728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srgbClr val="3865B0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If a review is not approved, feedback will be shared with researchers, who will have an opportunity to amend and resubmit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865B0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68E562-CF7F-496B-9D3B-B73DC76C1643}"/>
              </a:ext>
            </a:extLst>
          </p:cNvPr>
          <p:cNvCxnSpPr>
            <a:cxnSpLocks/>
          </p:cNvCxnSpPr>
          <p:nvPr/>
        </p:nvCxnSpPr>
        <p:spPr>
          <a:xfrm flipH="1">
            <a:off x="2339971" y="1876308"/>
            <a:ext cx="12129" cy="644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97BFDF-339D-4D7B-A0B1-5502EA9A6DA7}"/>
              </a:ext>
            </a:extLst>
          </p:cNvPr>
          <p:cNvCxnSpPr>
            <a:cxnSpLocks/>
          </p:cNvCxnSpPr>
          <p:nvPr/>
        </p:nvCxnSpPr>
        <p:spPr>
          <a:xfrm>
            <a:off x="2357266" y="1876308"/>
            <a:ext cx="1999072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C35ABDE-79C5-46C7-A5E6-D9257F067418}"/>
              </a:ext>
            </a:extLst>
          </p:cNvPr>
          <p:cNvSpPr/>
          <p:nvPr/>
        </p:nvSpPr>
        <p:spPr>
          <a:xfrm>
            <a:off x="3155045" y="6492180"/>
            <a:ext cx="6016110" cy="40775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D2165E-22F8-4215-962A-1A34DE9E2DF0}"/>
              </a:ext>
            </a:extLst>
          </p:cNvPr>
          <p:cNvSpPr txBox="1"/>
          <p:nvPr/>
        </p:nvSpPr>
        <p:spPr>
          <a:xfrm>
            <a:off x="4181229" y="6557559"/>
            <a:ext cx="3869796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 weeks for Disclosure review; 2 further weeks if Results review required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9C1AA0-8D97-431E-94CE-E07D525A29C8}"/>
              </a:ext>
            </a:extLst>
          </p:cNvPr>
          <p:cNvSpPr txBox="1"/>
          <p:nvPr/>
        </p:nvSpPr>
        <p:spPr>
          <a:xfrm>
            <a:off x="3146596" y="5058304"/>
            <a:ext cx="263572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No individuals identifiable in results (e.g. no names, DOBs, addresses, telephones, email addresses, patient identifiers or other unique identifiers)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Should consider any linkage that may be possible from results with other data sets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*PI to submit measures undertaken to minimise disclosure to [</a:t>
            </a: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ORGANISATION]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2A32882-E359-416C-A779-9B7D704B5E4D}"/>
              </a:ext>
            </a:extLst>
          </p:cNvPr>
          <p:cNvSpPr txBox="1"/>
          <p:nvPr/>
        </p:nvSpPr>
        <p:spPr>
          <a:xfrm>
            <a:off x="5828354" y="3916853"/>
            <a:ext cx="3057281" cy="95410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[EXPERT GROUP/COMMITTEE]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/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External Reviewers/ Community Reviewers/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Data contributors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9FB976-0C33-490D-9A5E-DC201F44432C}"/>
              </a:ext>
            </a:extLst>
          </p:cNvPr>
          <p:cNvSpPr txBox="1"/>
          <p:nvPr/>
        </p:nvSpPr>
        <p:spPr>
          <a:xfrm>
            <a:off x="166180" y="3803510"/>
            <a:ext cx="461665" cy="145218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7A9E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Responsible</a:t>
            </a:r>
            <a:endParaRPr kumimoji="0" lang="en-GB" sz="1800" b="0" i="0" u="none" strike="noStrike" kern="1200" cap="none" spc="0" normalizeH="0" baseline="0" noProof="0" dirty="0" err="1">
              <a:ln>
                <a:noFill/>
              </a:ln>
              <a:solidFill>
                <a:srgbClr val="37A9E2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15B20B-3E8C-4E7D-B1DA-D974F270EBC1}"/>
              </a:ext>
            </a:extLst>
          </p:cNvPr>
          <p:cNvSpPr txBox="1"/>
          <p:nvPr/>
        </p:nvSpPr>
        <p:spPr>
          <a:xfrm>
            <a:off x="5828354" y="5060756"/>
            <a:ext cx="324885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Check results are sound (no unexplained anomalies)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Under exceptional circumstances: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Recreate Workspace with data, models &amp; tools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Re-run analysis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Check results match those awaiting output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Irrespective of whether this step is requested, the PI retains responsibility for scientific integrity of results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4B76D36-E6F8-4D41-A9C9-65274D4F4B01}"/>
              </a:ext>
            </a:extLst>
          </p:cNvPr>
          <p:cNvCxnSpPr>
            <a:cxnSpLocks/>
          </p:cNvCxnSpPr>
          <p:nvPr/>
        </p:nvCxnSpPr>
        <p:spPr>
          <a:xfrm flipV="1">
            <a:off x="5143500" y="2122533"/>
            <a:ext cx="0" cy="414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066519-426D-46DE-A30F-9135A8817E4D}"/>
              </a:ext>
            </a:extLst>
          </p:cNvPr>
          <p:cNvCxnSpPr>
            <a:cxnSpLocks/>
          </p:cNvCxnSpPr>
          <p:nvPr/>
        </p:nvCxnSpPr>
        <p:spPr>
          <a:xfrm flipV="1">
            <a:off x="7177576" y="2122533"/>
            <a:ext cx="0" cy="398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16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CA9A3B-E54D-440D-A024-02464A8B8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5A5685-CA41-4BBA-8E3F-FA36C567A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2. Worked example for Disclosure Review </a:t>
            </a:r>
            <a:r>
              <a:rPr lang="en-GB" u="sng" dirty="0">
                <a:latin typeface="Arial"/>
                <a:cs typeface="Arial"/>
              </a:rPr>
              <a:t>only</a:t>
            </a:r>
            <a:endParaRPr lang="en-GB" u="sng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88E57B1F-6BBD-4A02-ABCF-6DB78059DB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765557"/>
              </p:ext>
            </p:extLst>
          </p:nvPr>
        </p:nvGraphicFramePr>
        <p:xfrm>
          <a:off x="711570" y="843321"/>
          <a:ext cx="9809213" cy="3083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86E32F4-08AE-4173-8204-151B83E3A1E8}"/>
              </a:ext>
            </a:extLst>
          </p:cNvPr>
          <p:cNvSpPr txBox="1"/>
          <p:nvPr/>
        </p:nvSpPr>
        <p:spPr>
          <a:xfrm>
            <a:off x="762271" y="3049493"/>
            <a:ext cx="10415012" cy="3493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The following steps are envisaged: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Researcher requests Workbench airlock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PI / Workspace admin does disclosure review check and, if satisfactory, informs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If required, PI / Workspace admin requests further external disclosure check by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or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Expert Group member 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identifies and designates appropriate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or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Expert Group member 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to perform the external disclosure review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informs PI / Workspace admin who to invite into the Workspace airlock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highlight>
                <a:srgbClr val="00FF00"/>
              </a:highlight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External disclosure review is performed by responsible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 [ORGANISATION]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or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 Expert Group member 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If no identifiable elements are found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Review is completed and logged [template issued on request]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Reviewer informs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 [ORGANISATION]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that review is complete with no issue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authorises PI / Workspace admin to allow airlock export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If identifiable elements are found: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Review is completed and logged 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[template issued on request]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B04782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Reviewer informs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Research team informed of issues by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and asked to remediate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Process repeats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88A6E-1B1C-489E-A632-038CDD278D38}"/>
              </a:ext>
            </a:extLst>
          </p:cNvPr>
          <p:cNvCxnSpPr/>
          <p:nvPr/>
        </p:nvCxnSpPr>
        <p:spPr>
          <a:xfrm flipH="1">
            <a:off x="762271" y="2497265"/>
            <a:ext cx="2298367" cy="593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8B4E96-0D09-4CE7-A44A-B5D90199971F}"/>
              </a:ext>
            </a:extLst>
          </p:cNvPr>
          <p:cNvCxnSpPr/>
          <p:nvPr/>
        </p:nvCxnSpPr>
        <p:spPr>
          <a:xfrm>
            <a:off x="5047924" y="2497265"/>
            <a:ext cx="6098176" cy="593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205B202-68A9-4BC6-84C2-7AF6B8627EF8}"/>
              </a:ext>
            </a:extLst>
          </p:cNvPr>
          <p:cNvSpPr txBox="1"/>
          <p:nvPr/>
        </p:nvSpPr>
        <p:spPr>
          <a:xfrm>
            <a:off x="913628" y="6527368"/>
            <a:ext cx="10112297" cy="276999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*In a Federated analysis scenario, additional Disclosure checks may be performed by the Data custodian before analysis results are returned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37A9E2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96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CA9A3B-E54D-440D-A024-02464A8B8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3188" y="6183283"/>
            <a:ext cx="323849" cy="180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5A5685-CA41-4BBA-8E3F-FA36C567A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3. Worked example for Results Review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6E32F4-08AE-4173-8204-151B83E3A1E8}"/>
              </a:ext>
            </a:extLst>
          </p:cNvPr>
          <p:cNvSpPr txBox="1"/>
          <p:nvPr/>
        </p:nvSpPr>
        <p:spPr>
          <a:xfrm>
            <a:off x="417287" y="2819327"/>
            <a:ext cx="11111036" cy="38933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As per 2. Disclosure review, then additionally, the following steps are envisaged: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[ORGANISATION]/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PI identifies Results review is necessary* or has been requested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If required, PI adds external reviewers to the existing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[WORK AREA]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If results recreation required (extremely exceptional):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informs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[WORK AREA PROVIDER]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Results review is necessary, specifying Work area(s) required for the review &amp; their members*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[WORK AREA PROVIDER]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arranges provisioning of review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[WORK AREA]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, transfer of data and methods to review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[WORK AREA]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working with PI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Reviewer(s) invited to review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[WORK AREA]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Results Review performed by Reviewer(s)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If results are acceptable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Review is completed and logged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 [template issued on request]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B04782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Reviewer(s) inform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[ORGANISATION]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authorises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[WORK AREA PROVIDER]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to allow airlock export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If adjustments are required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Review is completed and logged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 [template issued on request]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B04782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Reviewer(s) inform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 [ORGANISATION]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Research team informed and asked to make changes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Process repeats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highlight>
                <a:srgbClr val="00FF00"/>
              </a:highligh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191A7B43-3671-4869-A8AA-DAFC66A516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086274"/>
              </p:ext>
            </p:extLst>
          </p:nvPr>
        </p:nvGraphicFramePr>
        <p:xfrm>
          <a:off x="454735" y="846185"/>
          <a:ext cx="11056938" cy="1807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D7EBAE-2176-444C-9FA2-42F13885F38E}"/>
              </a:ext>
            </a:extLst>
          </p:cNvPr>
          <p:cNvCxnSpPr/>
          <p:nvPr/>
        </p:nvCxnSpPr>
        <p:spPr>
          <a:xfrm flipH="1">
            <a:off x="463190" y="2334457"/>
            <a:ext cx="5406585" cy="489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61C2F8-392D-43D8-9041-A62E393712DA}"/>
              </a:ext>
            </a:extLst>
          </p:cNvPr>
          <p:cNvCxnSpPr/>
          <p:nvPr/>
        </p:nvCxnSpPr>
        <p:spPr>
          <a:xfrm>
            <a:off x="8233867" y="2334457"/>
            <a:ext cx="3268626" cy="489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7ADB39D-B569-4179-B269-3127B7070001}"/>
              </a:ext>
            </a:extLst>
          </p:cNvPr>
          <p:cNvSpPr txBox="1"/>
          <p:nvPr/>
        </p:nvSpPr>
        <p:spPr>
          <a:xfrm>
            <a:off x="7041230" y="6321041"/>
            <a:ext cx="4471337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*See chart 8</a:t>
            </a:r>
          </a:p>
        </p:txBody>
      </p:sp>
    </p:spTree>
    <p:extLst>
      <p:ext uri="{BB962C8B-B14F-4D97-AF65-F5344CB8AC3E}">
        <p14:creationId xmlns:p14="http://schemas.microsoft.com/office/powerpoint/2010/main" val="85211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F6C3A-4881-484E-A3B1-48C507F7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685" y="978798"/>
            <a:ext cx="11329352" cy="553203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The Disclosure Review step is undertaken to </a:t>
            </a:r>
            <a:r>
              <a:rPr lang="en-GB" dirty="0">
                <a:latin typeface="Arial"/>
                <a:cs typeface="Arial"/>
              </a:rPr>
              <a:t>ensure Safe Outputs, i.e. ensure there are no disclosure risks from output generated and exported from the Work area</a:t>
            </a:r>
          </a:p>
          <a:p>
            <a:r>
              <a:rPr lang="en-US" dirty="0"/>
              <a:t>The PI Research Lead/Work area admin is responsible for Disclosure review in most cases</a:t>
            </a:r>
          </a:p>
          <a:p>
            <a:r>
              <a:rPr lang="en-US" dirty="0"/>
              <a:t>The external Disclosure Review step is taken when:</a:t>
            </a:r>
          </a:p>
          <a:p>
            <a:pPr marL="356870" lvl="1" indent="-175895"/>
            <a:r>
              <a:rPr lang="en-US" dirty="0">
                <a:latin typeface="Arial"/>
                <a:cs typeface="Arial"/>
              </a:rPr>
              <a:t>Mandated by the Data Contributor</a:t>
            </a:r>
            <a:endParaRPr lang="en-US" dirty="0"/>
          </a:p>
          <a:p>
            <a:pPr marL="356870" lvl="1" indent="-175895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Recommended by the Expert Review Panel who reviewed original project proposal, due to:</a:t>
            </a:r>
          </a:p>
          <a:p>
            <a:pPr marL="493395" lvl="2" indent="-175895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Access to sensitive / controversial data</a:t>
            </a:r>
          </a:p>
          <a:p>
            <a:pPr marL="493395" lvl="2" indent="-175895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Sample size, rarity of events, geographic area, availability of other data than could be linked to re-identify individuals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etc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  <a:p>
            <a:pPr marL="356870" lvl="1" indent="-175895">
              <a:buClr>
                <a:srgbClr val="B04782"/>
              </a:buClr>
            </a:pPr>
            <a:r>
              <a:rPr lang="en-US" dirty="0">
                <a:latin typeface="Arial"/>
                <a:cs typeface="Arial"/>
              </a:rPr>
              <a:t>Requested by the PI / Research Lead, with rationale</a:t>
            </a:r>
          </a:p>
          <a:p>
            <a:pPr marL="493395" lvl="2" indent="-175895"/>
            <a:endParaRPr lang="en-US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  <a:p>
            <a:pPr marL="180975" lvl="1" indent="0">
              <a:buNone/>
            </a:pPr>
            <a:endParaRPr lang="en-US" dirty="0"/>
          </a:p>
          <a:p>
            <a:r>
              <a:rPr lang="en-US" dirty="0"/>
              <a:t>The external Disclosure Review step may involve one or more, or combinations of:</a:t>
            </a:r>
          </a:p>
          <a:p>
            <a:pPr marL="356870" lvl="1" indent="-175895"/>
            <a:r>
              <a:rPr lang="en-US" dirty="0">
                <a:highlight>
                  <a:srgbClr val="FFFF00"/>
                </a:highlight>
                <a:latin typeface="Arial"/>
                <a:cs typeface="Arial"/>
              </a:rPr>
              <a:t>[ORGANISATION] </a:t>
            </a:r>
            <a:r>
              <a:rPr lang="en-US" dirty="0">
                <a:latin typeface="Arial"/>
                <a:cs typeface="Arial"/>
              </a:rPr>
              <a:t>personnel</a:t>
            </a:r>
          </a:p>
          <a:p>
            <a:pPr marL="356870" lvl="1" indent="-175895"/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Arial"/>
              </a:rPr>
              <a:t>Expert Group member </a:t>
            </a:r>
            <a:r>
              <a:rPr lang="en-US" dirty="0">
                <a:latin typeface="Arial"/>
                <a:cs typeface="Arial"/>
              </a:rPr>
              <a:t>reviewer(s)</a:t>
            </a:r>
            <a:endParaRPr lang="en-US" dirty="0">
              <a:highlight>
                <a:srgbClr val="00FF00"/>
              </a:highlight>
              <a:latin typeface="Arial"/>
              <a:cs typeface="Arial"/>
            </a:endParaRP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E2144F-5F17-4D07-B88D-5089F69C8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4C65A-A9BE-9F48-B07C-F2CA02A2F78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8F42AE-1141-48F2-827B-8F73FDF38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443865"/>
            <a:ext cx="9546663" cy="534933"/>
          </a:xfrm>
        </p:spPr>
        <p:txBody>
          <a:bodyPr/>
          <a:lstStyle/>
          <a:p>
            <a:r>
              <a:rPr lang="en-US" dirty="0"/>
              <a:t>When is an external Disclosure Review required?</a:t>
            </a:r>
            <a:endParaRPr lang="en-GB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35C30C5A-7F27-491C-A1B1-2BAF3C04041D}"/>
              </a:ext>
            </a:extLst>
          </p:cNvPr>
          <p:cNvSpPr txBox="1">
            <a:spLocks/>
          </p:cNvSpPr>
          <p:nvPr/>
        </p:nvSpPr>
        <p:spPr>
          <a:xfrm>
            <a:off x="476568" y="4512527"/>
            <a:ext cx="9546663" cy="795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865B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Who performs an external Disclosure Review?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3865B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1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DRUK_final">
  <a:themeElements>
    <a:clrScheme name="IOCDA PALETTE">
      <a:dk1>
        <a:srgbClr val="3865B0"/>
      </a:dk1>
      <a:lt1>
        <a:srgbClr val="FFFFFF"/>
      </a:lt1>
      <a:dk2>
        <a:srgbClr val="37A9E2"/>
      </a:dk2>
      <a:lt2>
        <a:srgbClr val="E7E6E6"/>
      </a:lt2>
      <a:accent1>
        <a:srgbClr val="8FA0B4"/>
      </a:accent1>
      <a:accent2>
        <a:srgbClr val="B04782"/>
      </a:accent2>
      <a:accent3>
        <a:srgbClr val="B0D1C3"/>
      </a:accent3>
      <a:accent4>
        <a:srgbClr val="046781"/>
      </a:accent4>
      <a:accent5>
        <a:srgbClr val="5F5E9B"/>
      </a:accent5>
      <a:accent6>
        <a:srgbClr val="394A5A"/>
      </a:accent6>
      <a:hlink>
        <a:srgbClr val="38AAE1"/>
      </a:hlink>
      <a:folHlink>
        <a:srgbClr val="5F5E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CODA_PPT_TEMPLATE_20201203_v8.0  -  Read-Only" id="{2509901D-FBDD-4B5A-8D62-CCB72BF9203C}" vid="{98D29215-F519-4B69-A8EA-28AD23ECBE91}"/>
    </a:ext>
  </a:extLst>
</a:theme>
</file>

<file path=ppt/theme/theme3.xml><?xml version="1.0" encoding="utf-8"?>
<a:theme xmlns:a="http://schemas.openxmlformats.org/drawingml/2006/main" name="3_HDRUK_final">
  <a:themeElements>
    <a:clrScheme name="IOCDA PALETTE">
      <a:dk1>
        <a:srgbClr val="3865B0"/>
      </a:dk1>
      <a:lt1>
        <a:srgbClr val="FFFFFF"/>
      </a:lt1>
      <a:dk2>
        <a:srgbClr val="37A9E2"/>
      </a:dk2>
      <a:lt2>
        <a:srgbClr val="E7E6E6"/>
      </a:lt2>
      <a:accent1>
        <a:srgbClr val="8FA0B4"/>
      </a:accent1>
      <a:accent2>
        <a:srgbClr val="B04782"/>
      </a:accent2>
      <a:accent3>
        <a:srgbClr val="B0D1C3"/>
      </a:accent3>
      <a:accent4>
        <a:srgbClr val="046781"/>
      </a:accent4>
      <a:accent5>
        <a:srgbClr val="5F5E9B"/>
      </a:accent5>
      <a:accent6>
        <a:srgbClr val="394A5A"/>
      </a:accent6>
      <a:hlink>
        <a:srgbClr val="38AAE1"/>
      </a:hlink>
      <a:folHlink>
        <a:srgbClr val="5F5E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DR UK Powerpoint template widescreen_bluetext" id="{F260CD41-FBCF-1249-A6F6-64DA974EC9FE}" vid="{AAC46210-85EE-5242-BAB9-C234C3EB4F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1930</Words>
  <Application>Microsoft Office PowerPoint</Application>
  <PresentationFormat>Widescreen</PresentationFormat>
  <Paragraphs>219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2_HDRUK_final</vt:lpstr>
      <vt:lpstr>3_HDRUK_final</vt:lpstr>
      <vt:lpstr>Generic Output Review Process for research projects  Version 1.0, October 2022   </vt:lpstr>
      <vt:lpstr>Generic Output Review Process DOI: https://doi.org/10.57775/6jph-dt22</vt:lpstr>
      <vt:lpstr>Customising this process</vt:lpstr>
      <vt:lpstr>[ORGANISATION] has committed to the ‘Five Safes’ Framework</vt:lpstr>
      <vt:lpstr>Purpose of the Output Review Process  </vt:lpstr>
      <vt:lpstr>Output Review Process</vt:lpstr>
      <vt:lpstr>2. Worked example for Disclosure Review only</vt:lpstr>
      <vt:lpstr>3. Worked example for Results Review</vt:lpstr>
      <vt:lpstr>When is an external Disclosure Review required?</vt:lpstr>
      <vt:lpstr>When is a Results Review required?</vt:lpstr>
      <vt:lpstr>Guidance</vt:lpstr>
      <vt:lpstr>Standards for Researchers</vt:lpstr>
      <vt:lpstr>Instructions for PIs/Work area admins performing Disclosure Reviews</vt:lpstr>
      <vt:lpstr>Output Review Standards for Reviewers</vt:lpstr>
      <vt:lpstr>Disclosure Review Reviewers’ standards &amp; checklist </vt:lpstr>
      <vt:lpstr>Results Review Reviewers’ standards &amp; checklist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Output Review Process</dc:title>
  <dc:creator>Edel McNamara</dc:creator>
  <cp:lastModifiedBy>Neil Postlethwaite</cp:lastModifiedBy>
  <cp:revision>16</cp:revision>
  <dcterms:created xsi:type="dcterms:W3CDTF">2022-11-02T13:08:51Z</dcterms:created>
  <dcterms:modified xsi:type="dcterms:W3CDTF">2022-11-08T09:55:20Z</dcterms:modified>
</cp:coreProperties>
</file>